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0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1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4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5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90" r:id="rId5"/>
    <p:sldId id="416" r:id="rId6"/>
    <p:sldId id="369" r:id="rId7"/>
    <p:sldId id="408" r:id="rId8"/>
    <p:sldId id="409" r:id="rId9"/>
    <p:sldId id="411" r:id="rId10"/>
    <p:sldId id="413" r:id="rId11"/>
    <p:sldId id="436" r:id="rId12"/>
    <p:sldId id="414" r:id="rId13"/>
    <p:sldId id="415" r:id="rId14"/>
    <p:sldId id="417" r:id="rId15"/>
    <p:sldId id="418" r:id="rId16"/>
    <p:sldId id="435" r:id="rId17"/>
    <p:sldId id="370" r:id="rId18"/>
    <p:sldId id="419" r:id="rId19"/>
    <p:sldId id="420" r:id="rId20"/>
    <p:sldId id="432" r:id="rId21"/>
    <p:sldId id="438" r:id="rId22"/>
    <p:sldId id="423" r:id="rId23"/>
    <p:sldId id="442" r:id="rId24"/>
    <p:sldId id="437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381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Pouvesle" initials="OP" lastIdx="1" clrIdx="0">
    <p:extLst>
      <p:ext uri="{19B8F6BF-5375-455C-9EA6-DF929625EA0E}">
        <p15:presenceInfo xmlns:p15="http://schemas.microsoft.com/office/powerpoint/2012/main" userId="S-1-5-21-2010012501-463680302-1427260136-11897" providerId="AD"/>
      </p:ext>
    </p:extLst>
  </p:cmAuthor>
  <p:cmAuthor id="2" name="Morel Olivier" initials="MO" lastIdx="9" clrIdx="1">
    <p:extLst>
      <p:ext uri="{19B8F6BF-5375-455C-9EA6-DF929625EA0E}">
        <p15:presenceInfo xmlns:p15="http://schemas.microsoft.com/office/powerpoint/2012/main" userId="S-1-5-21-2010012501-463680302-1427260136-14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5B9F-DA48-597F-79FD-0091EC16CAD2}" v="12" dt="2021-03-15T15:44:26.853"/>
    <p1510:client id="{62EC4100-4810-450A-9DC0-B38827AEA92B}" v="237" dt="2020-02-06T13:49:21.858"/>
    <p1510:client id="{7BDB2EFC-F1FA-EAA7-431E-6C05DB8E07B1}" v="1702" dt="2021-03-15T12:32:49.878"/>
    <p1510:client id="{7D4EE4A4-2E3F-49D7-8B99-3E67CFAC492B}" v="422" dt="2020-02-05T16:05:54.595"/>
    <p1510:client id="{7F11D677-8F77-4DBE-B20E-9579ED6DC4FF}" v="1115" dt="2020-02-05T10:36:36.898"/>
    <p1510:client id="{A059DD0D-ECF8-44BF-83D4-742CB94A7A73}" v="14" dt="2020-02-07T09:59:59.914"/>
    <p1510:client id="{A46FAA1A-EEBC-AEFB-5F82-ECD97F6921B9}" v="4" dt="2021-03-15T13:36:51.398"/>
    <p1510:client id="{B285B49F-A0FB-B000-CB80-179879223726}" v="120" dt="2021-03-15T14:30:01.895"/>
    <p1510:client id="{F1B81A72-54CC-2880-FA17-D035F72A7675}" v="257" dt="2021-03-15T15:33:35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6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quis Gaelle" userId="S::g.marquis@brgm.fr::bda5ec5b-e3f4-46c5-a2b1-19d25fbee2ce" providerId="AD" clId="Web-{7BDB2EFC-F1FA-EAA7-431E-6C05DB8E07B1}"/>
    <pc:docChg chg="modSld">
      <pc:chgData name="Marquis Gaelle" userId="S::g.marquis@brgm.fr::bda5ec5b-e3f4-46c5-a2b1-19d25fbee2ce" providerId="AD" clId="Web-{7BDB2EFC-F1FA-EAA7-431E-6C05DB8E07B1}" dt="2021-03-15T12:32:49.878" v="1697" actId="20577"/>
      <pc:docMkLst>
        <pc:docMk/>
      </pc:docMkLst>
      <pc:sldChg chg="modSp">
        <pc:chgData name="Marquis Gaelle" userId="S::g.marquis@brgm.fr::bda5ec5b-e3f4-46c5-a2b1-19d25fbee2ce" providerId="AD" clId="Web-{7BDB2EFC-F1FA-EAA7-431E-6C05DB8E07B1}" dt="2021-03-15T12:32:49.878" v="1697" actId="20577"/>
        <pc:sldMkLst>
          <pc:docMk/>
          <pc:sldMk cId="2924797322" sldId="353"/>
        </pc:sldMkLst>
        <pc:spChg chg="mod">
          <ac:chgData name="Marquis Gaelle" userId="S::g.marquis@brgm.fr::bda5ec5b-e3f4-46c5-a2b1-19d25fbee2ce" providerId="AD" clId="Web-{7BDB2EFC-F1FA-EAA7-431E-6C05DB8E07B1}" dt="2021-03-15T12:31:21.017" v="1578" actId="1076"/>
          <ac:spMkLst>
            <pc:docMk/>
            <pc:sldMk cId="2924797322" sldId="353"/>
            <ac:spMk id="7" creationId="{32E8AFA0-BFBE-40A3-AFA1-91B4533CA7DF}"/>
          </ac:spMkLst>
        </pc:spChg>
        <pc:spChg chg="mod">
          <ac:chgData name="Marquis Gaelle" userId="S::g.marquis@brgm.fr::bda5ec5b-e3f4-46c5-a2b1-19d25fbee2ce" providerId="AD" clId="Web-{7BDB2EFC-F1FA-EAA7-431E-6C05DB8E07B1}" dt="2021-03-15T12:32:49.878" v="1697" actId="20577"/>
          <ac:spMkLst>
            <pc:docMk/>
            <pc:sldMk cId="2924797322" sldId="353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A46FAA1A-EEBC-AEFB-5F82-ECD97F6921B9}"/>
    <pc:docChg chg="modSld">
      <pc:chgData name="Bressan Helene" userId="S::h.bressan@brgm.fr::edb2baa9-d830-4036-bbf1-16a746e6350b" providerId="AD" clId="Web-{A46FAA1A-EEBC-AEFB-5F82-ECD97F6921B9}" dt="2021-03-15T13:36:51.398" v="3" actId="20577"/>
      <pc:docMkLst>
        <pc:docMk/>
      </pc:docMkLst>
      <pc:sldChg chg="modSp">
        <pc:chgData name="Bressan Helene" userId="S::h.bressan@brgm.fr::edb2baa9-d830-4036-bbf1-16a746e6350b" providerId="AD" clId="Web-{A46FAA1A-EEBC-AEFB-5F82-ECD97F6921B9}" dt="2021-03-15T13:36:51.398" v="3" actId="20577"/>
        <pc:sldMkLst>
          <pc:docMk/>
          <pc:sldMk cId="2302334598" sldId="350"/>
        </pc:sldMkLst>
        <pc:spChg chg="mod">
          <ac:chgData name="Bressan Helene" userId="S::h.bressan@brgm.fr::edb2baa9-d830-4036-bbf1-16a746e6350b" providerId="AD" clId="Web-{A46FAA1A-EEBC-AEFB-5F82-ECD97F6921B9}" dt="2021-03-15T13:36:51.398" v="3" actId="20577"/>
          <ac:spMkLst>
            <pc:docMk/>
            <pc:sldMk cId="2302334598" sldId="350"/>
            <ac:spMk id="27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B285B49F-A0FB-B000-CB80-179879223726}"/>
    <pc:docChg chg="modSld">
      <pc:chgData name="Bressan Helene" userId="S::h.bressan@brgm.fr::edb2baa9-d830-4036-bbf1-16a746e6350b" providerId="AD" clId="Web-{B285B49F-A0FB-B000-CB80-179879223726}" dt="2021-03-15T14:30:01.895" v="113" actId="20577"/>
      <pc:docMkLst>
        <pc:docMk/>
      </pc:docMkLst>
      <pc:sldChg chg="modSp">
        <pc:chgData name="Bressan Helene" userId="S::h.bressan@brgm.fr::edb2baa9-d830-4036-bbf1-16a746e6350b" providerId="AD" clId="Web-{B285B49F-A0FB-B000-CB80-179879223726}" dt="2021-03-15T14:28:02.595" v="98" actId="20577"/>
        <pc:sldMkLst>
          <pc:docMk/>
          <pc:sldMk cId="909192095" sldId="339"/>
        </pc:sldMkLst>
        <pc:spChg chg="mod">
          <ac:chgData name="Bressan Helene" userId="S::h.bressan@brgm.fr::edb2baa9-d830-4036-bbf1-16a746e6350b" providerId="AD" clId="Web-{B285B49F-A0FB-B000-CB80-179879223726}" dt="2021-03-15T14:28:02.595" v="98" actId="20577"/>
          <ac:spMkLst>
            <pc:docMk/>
            <pc:sldMk cId="909192095" sldId="339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8:09.345" v="99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B285B49F-A0FB-B000-CB80-179879223726}" dt="2021-03-15T14:28:09.345" v="99" actId="20577"/>
          <ac:spMkLst>
            <pc:docMk/>
            <pc:sldMk cId="194951324" sldId="352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9:08.628" v="101" actId="20577"/>
        <pc:sldMkLst>
          <pc:docMk/>
          <pc:sldMk cId="1303160243" sldId="355"/>
        </pc:sldMkLst>
        <pc:spChg chg="mod">
          <ac:chgData name="Bressan Helene" userId="S::h.bressan@brgm.fr::edb2baa9-d830-4036-bbf1-16a746e6350b" providerId="AD" clId="Web-{B285B49F-A0FB-B000-CB80-179879223726}" dt="2021-03-15T14:29:08.628" v="101" actId="20577"/>
          <ac:spMkLst>
            <pc:docMk/>
            <pc:sldMk cId="1303160243" sldId="355"/>
            <ac:spMk id="14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30:01.895" v="113" actId="20577"/>
        <pc:sldMkLst>
          <pc:docMk/>
          <pc:sldMk cId="2167604991" sldId="356"/>
        </pc:sldMkLst>
        <pc:spChg chg="mod">
          <ac:chgData name="Bressan Helene" userId="S::h.bressan@brgm.fr::edb2baa9-d830-4036-bbf1-16a746e6350b" providerId="AD" clId="Web-{B285B49F-A0FB-B000-CB80-179879223726}" dt="2021-03-15T14:30:01.895" v="113" actId="20577"/>
          <ac:spMkLst>
            <pc:docMk/>
            <pc:sldMk cId="2167604991" sldId="356"/>
            <ac:spMk id="10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07:27.410" v="1" actId="20577"/>
        <pc:sldMkLst>
          <pc:docMk/>
          <pc:sldMk cId="2782435368" sldId="358"/>
        </pc:sldMkLst>
        <pc:spChg chg="mod">
          <ac:chgData name="Bressan Helene" userId="S::h.bressan@brgm.fr::edb2baa9-d830-4036-bbf1-16a746e6350b" providerId="AD" clId="Web-{B285B49F-A0FB-B000-CB80-179879223726}" dt="2021-03-15T14:07:27.410" v="1" actId="20577"/>
          <ac:spMkLst>
            <pc:docMk/>
            <pc:sldMk cId="2782435368" sldId="358"/>
            <ac:spMk id="58" creationId="{F1027134-4255-4973-80E1-FB7293F87E19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Morel Olivier" userId="S::o.morel@brgm.fr::b7e9381a-e66c-4141-861f-351383c7cb0c" providerId="AD" clId="Web-{13365B9F-DA48-597F-79FD-0091EC16CAD2}"/>
    <pc:docChg chg="modSld">
      <pc:chgData name="Morel Olivier" userId="S::o.morel@brgm.fr::b7e9381a-e66c-4141-861f-351383c7cb0c" providerId="AD" clId="Web-{13365B9F-DA48-597F-79FD-0091EC16CAD2}" dt="2021-03-15T15:44:26.853" v="11" actId="20577"/>
      <pc:docMkLst>
        <pc:docMk/>
      </pc:docMkLst>
      <pc:sldChg chg="modSp">
        <pc:chgData name="Morel Olivier" userId="S::o.morel@brgm.fr::b7e9381a-e66c-4141-861f-351383c7cb0c" providerId="AD" clId="Web-{13365B9F-DA48-597F-79FD-0091EC16CAD2}" dt="2021-03-15T15:44:26.853" v="11" actId="20577"/>
        <pc:sldMkLst>
          <pc:docMk/>
          <pc:sldMk cId="3428639022" sldId="335"/>
        </pc:sldMkLst>
        <pc:spChg chg="mod">
          <ac:chgData name="Morel Olivier" userId="S::o.morel@brgm.fr::b7e9381a-e66c-4141-861f-351383c7cb0c" providerId="AD" clId="Web-{13365B9F-DA48-597F-79FD-0091EC16CAD2}" dt="2021-03-15T15:44:26.853" v="11" actId="20577"/>
          <ac:spMkLst>
            <pc:docMk/>
            <pc:sldMk cId="3428639022" sldId="335"/>
            <ac:spMk id="8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F1B81A72-54CC-2880-FA17-D035F72A7675}"/>
    <pc:docChg chg="modSld">
      <pc:chgData name="Bressan Helene" userId="S::h.bressan@brgm.fr::edb2baa9-d830-4036-bbf1-16a746e6350b" providerId="AD" clId="Web-{F1B81A72-54CC-2880-FA17-D035F72A7675}" dt="2021-03-15T15:33:35.771" v="256" actId="20577"/>
      <pc:docMkLst>
        <pc:docMk/>
      </pc:docMkLst>
      <pc:sldChg chg="modSp">
        <pc:chgData name="Bressan Helene" userId="S::h.bressan@brgm.fr::edb2baa9-d830-4036-bbf1-16a746e6350b" providerId="AD" clId="Web-{F1B81A72-54CC-2880-FA17-D035F72A7675}" dt="2021-03-15T15:20:07.447" v="2" actId="20577"/>
        <pc:sldMkLst>
          <pc:docMk/>
          <pc:sldMk cId="3734753719" sldId="327"/>
        </pc:sldMkLst>
        <pc:spChg chg="mod">
          <ac:chgData name="Bressan Helene" userId="S::h.bressan@brgm.fr::edb2baa9-d830-4036-bbf1-16a746e6350b" providerId="AD" clId="Web-{F1B81A72-54CC-2880-FA17-D035F72A7675}" dt="2021-03-15T15:20:07.447" v="2" actId="20577"/>
          <ac:spMkLst>
            <pc:docMk/>
            <pc:sldMk cId="3734753719" sldId="327"/>
            <ac:spMk id="27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F1B81A72-54CC-2880-FA17-D035F72A7675}" dt="2021-03-15T15:33:35.771" v="256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F1B81A72-54CC-2880-FA17-D035F72A7675}" dt="2021-03-15T15:33:35.771" v="256" actId="20577"/>
          <ac:spMkLst>
            <pc:docMk/>
            <pc:sldMk cId="194951324" sldId="352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29/09/2022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207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1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01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62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514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379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875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092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777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16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4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42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01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60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230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6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166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6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65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45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55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59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42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9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53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B9244-30DE-4337-88F4-10AFD1FD34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1" y="6428069"/>
            <a:ext cx="3064117" cy="140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4.xml"/><Relationship Id="rId7" Type="http://schemas.openxmlformats.org/officeDocument/2006/relationships/image" Target="../media/image15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4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png"/><Relationship Id="rId5" Type="http://schemas.openxmlformats.org/officeDocument/2006/relationships/tags" Target="../tags/tag43.xml"/><Relationship Id="rId10" Type="http://schemas.openxmlformats.org/officeDocument/2006/relationships/image" Target="../media/image5.png"/><Relationship Id="rId4" Type="http://schemas.openxmlformats.org/officeDocument/2006/relationships/tags" Target="../tags/tag42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6.xml"/><Relationship Id="rId7" Type="http://schemas.openxmlformats.org/officeDocument/2006/relationships/image" Target="../media/image15.jpe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47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0.xml"/><Relationship Id="rId7" Type="http://schemas.openxmlformats.org/officeDocument/2006/relationships/image" Target="../media/image15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51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4.xml"/><Relationship Id="rId7" Type="http://schemas.openxmlformats.org/officeDocument/2006/relationships/image" Target="../media/image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57.xml"/><Relationship Id="rId7" Type="http://schemas.openxmlformats.org/officeDocument/2006/relationships/image" Target="../media/image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0.xml"/><Relationship Id="rId7" Type="http://schemas.openxmlformats.org/officeDocument/2006/relationships/image" Target="../media/image15.jpe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30.jpe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3.xml"/><Relationship Id="rId7" Type="http://schemas.openxmlformats.org/officeDocument/2006/relationships/image" Target="../media/image15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64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tags" Target="../tags/tag67.xml"/><Relationship Id="rId7" Type="http://schemas.openxmlformats.org/officeDocument/2006/relationships/image" Target="../media/image15.jpeg"/><Relationship Id="rId12" Type="http://schemas.openxmlformats.org/officeDocument/2006/relationships/image" Target="../media/image32.png"/><Relationship Id="rId2" Type="http://schemas.openxmlformats.org/officeDocument/2006/relationships/tags" Target="../tags/tag66.xml"/><Relationship Id="rId16" Type="http://schemas.openxmlformats.org/officeDocument/2006/relationships/image" Target="../media/image36.png"/><Relationship Id="rId1" Type="http://schemas.openxmlformats.org/officeDocument/2006/relationships/tags" Target="../tags/tag65.x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tags" Target="../tags/tag68.xml"/><Relationship Id="rId9" Type="http://schemas.openxmlformats.org/officeDocument/2006/relationships/image" Target="../media/image4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32.png"/><Relationship Id="rId18" Type="http://schemas.openxmlformats.org/officeDocument/2006/relationships/image" Target="../media/image20.png"/><Relationship Id="rId3" Type="http://schemas.openxmlformats.org/officeDocument/2006/relationships/tags" Target="../tags/tag71.xml"/><Relationship Id="rId7" Type="http://schemas.openxmlformats.org/officeDocument/2006/relationships/image" Target="../media/image37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70.xml"/><Relationship Id="rId16" Type="http://schemas.openxmlformats.org/officeDocument/2006/relationships/image" Target="../media/image35.png"/><Relationship Id="rId1" Type="http://schemas.openxmlformats.org/officeDocument/2006/relationships/tags" Target="../tags/tag69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4.png"/><Relationship Id="rId10" Type="http://schemas.openxmlformats.org/officeDocument/2006/relationships/image" Target="../media/image4.png"/><Relationship Id="rId4" Type="http://schemas.openxmlformats.org/officeDocument/2006/relationships/tags" Target="../tags/tag72.xml"/><Relationship Id="rId9" Type="http://schemas.openxmlformats.org/officeDocument/2006/relationships/image" Target="../media/image7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5.xml"/><Relationship Id="rId7" Type="http://schemas.openxmlformats.org/officeDocument/2006/relationships/image" Target="../media/image15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38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76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9.xml"/><Relationship Id="rId7" Type="http://schemas.openxmlformats.org/officeDocument/2006/relationships/image" Target="../media/image15.jpe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9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3.xml"/><Relationship Id="rId7" Type="http://schemas.openxmlformats.org/officeDocument/2006/relationships/image" Target="../media/image15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84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7.xml"/><Relationship Id="rId7" Type="http://schemas.openxmlformats.org/officeDocument/2006/relationships/image" Target="../media/image15.jpe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88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1.xml"/><Relationship Id="rId7" Type="http://schemas.openxmlformats.org/officeDocument/2006/relationships/image" Target="../media/image15.jpe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3.png"/><Relationship Id="rId4" Type="http://schemas.openxmlformats.org/officeDocument/2006/relationships/tags" Target="../tags/tag92.xml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5.xml"/><Relationship Id="rId7" Type="http://schemas.openxmlformats.org/officeDocument/2006/relationships/image" Target="../media/image15.jpe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23.xml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5.png"/><Relationship Id="rId4" Type="http://schemas.openxmlformats.org/officeDocument/2006/relationships/tags" Target="../tags/tag96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9.xml"/><Relationship Id="rId7" Type="http://schemas.openxmlformats.org/officeDocument/2006/relationships/image" Target="../media/image15.jpe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2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100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3.xml"/><Relationship Id="rId7" Type="http://schemas.openxmlformats.org/officeDocument/2006/relationships/image" Target="../media/image15.jpeg"/><Relationship Id="rId12" Type="http://schemas.openxmlformats.org/officeDocument/2006/relationships/image" Target="../media/image4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notesSlide" Target="../notesSlides/notesSlide2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104.xml"/><Relationship Id="rId9" Type="http://schemas.openxmlformats.org/officeDocument/2006/relationships/hyperlink" Target="https://naiades.eaufrance.fr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5.png"/><Relationship Id="rId5" Type="http://schemas.openxmlformats.org/officeDocument/2006/relationships/image" Target="../media/image49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.xml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.xml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jpe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jpeg"/><Relationship Id="rId3" Type="http://schemas.openxmlformats.org/officeDocument/2006/relationships/tags" Target="../tags/tag18.xml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19.xml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2.xml"/><Relationship Id="rId7" Type="http://schemas.openxmlformats.org/officeDocument/2006/relationships/image" Target="../media/image15.jpeg"/><Relationship Id="rId12" Type="http://schemas.openxmlformats.org/officeDocument/2006/relationships/image" Target="../media/image2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4" Type="http://schemas.openxmlformats.org/officeDocument/2006/relationships/tags" Target="../tags/tag23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6.xml"/><Relationship Id="rId7" Type="http://schemas.openxmlformats.org/officeDocument/2006/relationships/image" Target="../media/image23.jp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27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3" Type="http://schemas.openxmlformats.org/officeDocument/2006/relationships/tags" Target="../tags/tag30.xml"/><Relationship Id="rId7" Type="http://schemas.openxmlformats.org/officeDocument/2006/relationships/image" Target="../media/image15.jpeg"/><Relationship Id="rId12" Type="http://schemas.openxmlformats.org/officeDocument/2006/relationships/image" Target="../media/image2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4" Type="http://schemas.openxmlformats.org/officeDocument/2006/relationships/tags" Target="../tags/tag3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10" y="5533596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280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Retour </a:t>
            </a:r>
            <a:r>
              <a:rPr lang="fr-FR" sz="3400" b="1" cap="all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 – pole 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INSIDE, </a:t>
            </a: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Webinaire </a:t>
            </a:r>
            <a:r>
              <a:rPr lang="fr-FR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SensorThings</a:t>
            </a: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</a:t>
            </a:r>
          </a:p>
          <a:p>
            <a:pPr>
              <a:lnSpc>
                <a:spcPts val="3700"/>
              </a:lnSpc>
            </a:pPr>
            <a:endParaRPr lang="fr-FR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s.grellet@brgm.fr 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29/09/2022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27" y="5978298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Retours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Interne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Equipes techniques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bien plus facile à appréhender, mettre en place et maintenir que les précédents déploiements SOS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l’usage complet Read </a:t>
            </a:r>
            <a:r>
              <a:rPr lang="fr-FR" b="1" u="sng" dirty="0" smtClean="0"/>
              <a:t>ET</a:t>
            </a:r>
            <a:r>
              <a:rPr lang="fr-FR" dirty="0" smtClean="0"/>
              <a:t> Write est un vrai plus pour la facilité de mise en place dans l’infrastructure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Métier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la </a:t>
            </a:r>
            <a:r>
              <a:rPr lang="en-US" dirty="0" err="1" smtClean="0"/>
              <a:t>capacité</a:t>
            </a:r>
            <a:r>
              <a:rPr lang="en-US" dirty="0" smtClean="0"/>
              <a:t> de </a:t>
            </a:r>
            <a:r>
              <a:rPr lang="en-US" dirty="0" err="1" smtClean="0"/>
              <a:t>requêtage</a:t>
            </a: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de beaucoup </a:t>
            </a:r>
            <a:r>
              <a:rPr lang="en-US" dirty="0" err="1" smtClean="0"/>
              <a:t>couvrir</a:t>
            </a:r>
            <a:r>
              <a:rPr lang="en-US" dirty="0" smtClean="0"/>
              <a:t> les Use Case métiers que les </a:t>
            </a:r>
            <a:r>
              <a:rPr lang="en-US" dirty="0" err="1" smtClean="0"/>
              <a:t>précédents</a:t>
            </a:r>
            <a:r>
              <a:rPr lang="en-US" dirty="0" smtClean="0"/>
              <a:t> </a:t>
            </a:r>
            <a:r>
              <a:rPr lang="en-US" dirty="0" err="1" smtClean="0"/>
              <a:t>travaux</a:t>
            </a:r>
            <a:r>
              <a:rPr lang="en-US" dirty="0" smtClean="0"/>
              <a:t> sur le SOS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Externe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Intérêt</a:t>
            </a:r>
            <a:r>
              <a:rPr lang="en-US" dirty="0" smtClean="0"/>
              <a:t> </a:t>
            </a:r>
            <a:r>
              <a:rPr lang="en-US" dirty="0" err="1" smtClean="0"/>
              <a:t>grandissant</a:t>
            </a:r>
            <a:r>
              <a:rPr lang="en-US" dirty="0" smtClean="0"/>
              <a:t> à travers de </a:t>
            </a:r>
            <a:r>
              <a:rPr lang="en-US" dirty="0" err="1" smtClean="0"/>
              <a:t>nombreux</a:t>
            </a:r>
            <a:r>
              <a:rPr lang="en-US" dirty="0" smtClean="0"/>
              <a:t> métiers en France et en </a:t>
            </a:r>
            <a:r>
              <a:rPr lang="en-US" dirty="0" err="1" smtClean="0"/>
              <a:t>dehors</a:t>
            </a:r>
            <a:r>
              <a:rPr lang="en-US" dirty="0" smtClean="0"/>
              <a:t> -&gt; </a:t>
            </a:r>
            <a:r>
              <a:rPr lang="en-US" dirty="0" err="1" smtClean="0"/>
              <a:t>cf</a:t>
            </a:r>
            <a:r>
              <a:rPr lang="en-US" dirty="0" smtClean="0"/>
              <a:t> cd </a:t>
            </a:r>
            <a:r>
              <a:rPr lang="en-US" dirty="0" err="1" smtClean="0"/>
              <a:t>webinaire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45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10" y="5533596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18596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Retour </a:t>
            </a:r>
            <a:r>
              <a:rPr lang="fr-FR" sz="3400" b="1" cap="all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endParaRPr lang="fr-FR" sz="3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quantité / qualité eau de surface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27" y="5978298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2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0"/>
            <a:r>
              <a:rPr lang="fr-FR" dirty="0" smtClean="0"/>
              <a:t>Quantité eau de surface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Contexte métier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 même motif que pour la quantité eau souterraine est appliqué à la différence près que ce sont les services du SCHAPI qui sont </a:t>
            </a:r>
            <a:r>
              <a:rPr lang="fr-FR" dirty="0" err="1" smtClean="0"/>
              <a:t>ré-exposés</a:t>
            </a:r>
            <a:r>
              <a:rPr lang="fr-FR" dirty="0" smtClean="0"/>
              <a:t> en </a:t>
            </a:r>
            <a:r>
              <a:rPr lang="fr-FR" dirty="0" err="1" smtClean="0"/>
              <a:t>SensorThings</a:t>
            </a:r>
            <a:r>
              <a:rPr lang="fr-FR" dirty="0" smtClean="0"/>
              <a:t> API (et non des données issues des capteurs temps-réel)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26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476969" y="2682941"/>
            <a:ext cx="1247835" cy="124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2" name="Forme libre 91"/>
          <p:cNvSpPr/>
          <p:nvPr/>
        </p:nvSpPr>
        <p:spPr bwMode="auto">
          <a:xfrm rot="20780964">
            <a:off x="3994921" y="1503907"/>
            <a:ext cx="709603" cy="2332416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366CC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Octogone 92"/>
          <p:cNvSpPr/>
          <p:nvPr/>
        </p:nvSpPr>
        <p:spPr bwMode="auto">
          <a:xfrm>
            <a:off x="4417160" y="3620783"/>
            <a:ext cx="138969" cy="144016"/>
          </a:xfrm>
          <a:prstGeom prst="oct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3342066" y="2884211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3258019" y="1750673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972855" y="2389070"/>
            <a:ext cx="694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solidFill>
                  <a:srgbClr val="00B050"/>
                </a:solidFill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samples</a:t>
            </a:r>
            <a:endParaRPr lang="fr-FR" sz="1100" i="1" dirty="0">
              <a:solidFill>
                <a:srgbClr val="00B050"/>
              </a:solidFill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97" name="Connecteur droit avec flèche 96"/>
          <p:cNvCxnSpPr>
            <a:stCxn id="94" idx="0"/>
            <a:endCxn id="95" idx="2"/>
          </p:cNvCxnSpPr>
          <p:nvPr/>
        </p:nvCxnSpPr>
        <p:spPr bwMode="auto">
          <a:xfrm flipH="1" flipV="1">
            <a:off x="3742287" y="2012283"/>
            <a:ext cx="171597" cy="87192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ZoneTexte 97"/>
          <p:cNvSpPr txBox="1"/>
          <p:nvPr/>
        </p:nvSpPr>
        <p:spPr>
          <a:xfrm>
            <a:off x="4045043" y="3808094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sampling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point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cxnSp>
        <p:nvCxnSpPr>
          <p:cNvPr id="99" name="Connecteur droit avec flèche 98"/>
          <p:cNvCxnSpPr/>
          <p:nvPr/>
        </p:nvCxnSpPr>
        <p:spPr bwMode="auto">
          <a:xfrm flipH="1" flipV="1">
            <a:off x="3913884" y="3347359"/>
            <a:ext cx="427743" cy="4288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à coins arrondis 99"/>
          <p:cNvSpPr/>
          <p:nvPr/>
        </p:nvSpPr>
        <p:spPr>
          <a:xfrm>
            <a:off x="6139947" y="3611447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Sampling</a:t>
            </a:r>
            <a:r>
              <a:rPr lang="fr-FR" sz="1100" dirty="0" smtClean="0"/>
              <a:t> </a:t>
            </a:r>
            <a:r>
              <a:rPr lang="fr-FR" sz="1100" dirty="0" err="1" smtClean="0"/>
              <a:t>act</a:t>
            </a:r>
            <a:endParaRPr lang="fr-FR" sz="1100" dirty="0"/>
          </a:p>
        </p:txBody>
      </p:sp>
      <p:sp>
        <p:nvSpPr>
          <p:cNvPr id="101" name="Rectangle à coins arrondis 100"/>
          <p:cNvSpPr/>
          <p:nvPr/>
        </p:nvSpPr>
        <p:spPr>
          <a:xfrm>
            <a:off x="8296407" y="36321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102" name="Rectangle à coins arrondis 101"/>
          <p:cNvSpPr/>
          <p:nvPr/>
        </p:nvSpPr>
        <p:spPr>
          <a:xfrm>
            <a:off x="10193787" y="423898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03" name="Connecteur droit avec flèche 102"/>
          <p:cNvCxnSpPr/>
          <p:nvPr/>
        </p:nvCxnSpPr>
        <p:spPr bwMode="auto">
          <a:xfrm flipH="1">
            <a:off x="5146154" y="3809532"/>
            <a:ext cx="951268" cy="25873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Connecteur droit avec flèche 103"/>
          <p:cNvCxnSpPr>
            <a:stCxn id="101" idx="1"/>
            <a:endCxn id="100" idx="3"/>
          </p:cNvCxnSpPr>
          <p:nvPr/>
        </p:nvCxnSpPr>
        <p:spPr bwMode="auto">
          <a:xfrm flipH="1" flipV="1">
            <a:off x="7260087" y="3764799"/>
            <a:ext cx="1036320" cy="207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Connecteur droit avec flèche 104"/>
          <p:cNvCxnSpPr>
            <a:stCxn id="102" idx="1"/>
            <a:endCxn id="101" idx="3"/>
          </p:cNvCxnSpPr>
          <p:nvPr/>
        </p:nvCxnSpPr>
        <p:spPr bwMode="auto">
          <a:xfrm flipH="1" flipV="1">
            <a:off x="9416547" y="3785551"/>
            <a:ext cx="777240" cy="60678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ZoneTexte 105"/>
          <p:cNvSpPr txBox="1"/>
          <p:nvPr/>
        </p:nvSpPr>
        <p:spPr>
          <a:xfrm>
            <a:off x="10620507" y="454568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07" name="Rectangle à coins arrondis 106"/>
          <p:cNvSpPr/>
          <p:nvPr/>
        </p:nvSpPr>
        <p:spPr>
          <a:xfrm>
            <a:off x="6090963" y="4576459"/>
            <a:ext cx="1184910" cy="472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Environmental</a:t>
            </a:r>
            <a:r>
              <a:rPr lang="fr-FR" sz="1100" dirty="0" smtClean="0"/>
              <a:t> conditions (</a:t>
            </a:r>
            <a:r>
              <a:rPr lang="fr-FR" sz="1100" dirty="0" err="1" smtClean="0"/>
              <a:t>related</a:t>
            </a:r>
            <a:r>
              <a:rPr lang="fr-FR" sz="1100" dirty="0" smtClean="0"/>
              <a:t> </a:t>
            </a:r>
            <a:r>
              <a:rPr lang="fr-FR" sz="1100" dirty="0" err="1" smtClean="0"/>
              <a:t>obs</a:t>
            </a:r>
            <a:r>
              <a:rPr lang="fr-FR" sz="1100" dirty="0" smtClean="0"/>
              <a:t>)</a:t>
            </a:r>
          </a:p>
        </p:txBody>
      </p:sp>
      <p:cxnSp>
        <p:nvCxnSpPr>
          <p:cNvPr id="108" name="Connecteur droit avec flèche 107"/>
          <p:cNvCxnSpPr>
            <a:stCxn id="107" idx="0"/>
            <a:endCxn id="100" idx="2"/>
          </p:cNvCxnSpPr>
          <p:nvPr/>
        </p:nvCxnSpPr>
        <p:spPr bwMode="auto">
          <a:xfrm flipV="1">
            <a:off x="6683418" y="3918150"/>
            <a:ext cx="16599" cy="6583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à coins arrondis 108"/>
          <p:cNvSpPr/>
          <p:nvPr/>
        </p:nvSpPr>
        <p:spPr>
          <a:xfrm>
            <a:off x="9828027" y="522450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10254747" y="553120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111" name="Connecteur droit avec flèche 110"/>
          <p:cNvCxnSpPr>
            <a:stCxn id="109" idx="0"/>
            <a:endCxn id="101" idx="3"/>
          </p:cNvCxnSpPr>
          <p:nvPr/>
        </p:nvCxnSpPr>
        <p:spPr bwMode="auto">
          <a:xfrm flipH="1" flipV="1">
            <a:off x="9416547" y="3785551"/>
            <a:ext cx="971550" cy="143895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à coins arrondis 111"/>
          <p:cNvSpPr/>
          <p:nvPr/>
        </p:nvSpPr>
        <p:spPr>
          <a:xfrm>
            <a:off x="8296407" y="467648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Sub-sample</a:t>
            </a:r>
            <a:endParaRPr lang="fr-FR" sz="1100" dirty="0"/>
          </a:p>
        </p:txBody>
      </p:sp>
      <p:cxnSp>
        <p:nvCxnSpPr>
          <p:cNvPr id="113" name="Connecteur droit avec flèche 112"/>
          <p:cNvCxnSpPr>
            <a:stCxn id="101" idx="2"/>
            <a:endCxn id="112" idx="0"/>
          </p:cNvCxnSpPr>
          <p:nvPr/>
        </p:nvCxnSpPr>
        <p:spPr bwMode="auto">
          <a:xfrm>
            <a:off x="8856477" y="3938902"/>
            <a:ext cx="0" cy="7375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à coins arrondis 113"/>
          <p:cNvSpPr/>
          <p:nvPr/>
        </p:nvSpPr>
        <p:spPr>
          <a:xfrm>
            <a:off x="9850887" y="63493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15" name="Connecteur droit avec flèche 114"/>
          <p:cNvCxnSpPr>
            <a:stCxn id="114" idx="0"/>
            <a:endCxn id="112" idx="2"/>
          </p:cNvCxnSpPr>
          <p:nvPr/>
        </p:nvCxnSpPr>
        <p:spPr bwMode="auto">
          <a:xfrm flipH="1" flipV="1">
            <a:off x="8856477" y="4983192"/>
            <a:ext cx="1554480" cy="136620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ZoneTexte 115"/>
          <p:cNvSpPr txBox="1"/>
          <p:nvPr/>
        </p:nvSpPr>
        <p:spPr>
          <a:xfrm>
            <a:off x="10283100" y="6611009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17" name="ZoneTexte 116"/>
          <p:cNvSpPr txBox="1"/>
          <p:nvPr/>
        </p:nvSpPr>
        <p:spPr>
          <a:xfrm>
            <a:off x="3083706" y="5930342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120 million de résultats d’analyse</a:t>
            </a:r>
            <a:endParaRPr lang="fr-FR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0"/>
            <a:r>
              <a:rPr lang="fr-FR" dirty="0" smtClean="0"/>
              <a:t>Qualité eau de surface (concentration substances chimiques) – modèle complet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Contexte métier</a:t>
            </a: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22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91767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Objets métier VS le </a:t>
            </a:r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standard sémantique </a:t>
            </a:r>
            <a:endParaRPr lang="fr-FR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144094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Qualité eau de surface (concentration substances chimiques) </a:t>
            </a:r>
            <a:r>
              <a:rPr lang="fr-FR" dirty="0" smtClean="0"/>
              <a:t>– modèle simplifié (et implémenté) mappé sur Observations &amp; </a:t>
            </a:r>
            <a:r>
              <a:rPr lang="fr-FR" dirty="0" err="1" smtClean="0"/>
              <a:t>Measurements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306967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54940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56849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27094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219662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77789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45823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31904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31904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48638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47240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63973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43553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74223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47240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35186" y="4706761"/>
            <a:ext cx="1127805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399089" y="3625752"/>
            <a:ext cx="3832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au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423331"/>
              </p:ext>
            </p:extLst>
          </p:nvPr>
        </p:nvGraphicFramePr>
        <p:xfrm>
          <a:off x="3029258" y="5387159"/>
          <a:ext cx="3520440" cy="138684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(ultimate fOI)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  <p:sp>
        <p:nvSpPr>
          <p:cNvPr id="57" name="ZoneTexte 56"/>
          <p:cNvSpPr txBox="1"/>
          <p:nvPr/>
        </p:nvSpPr>
        <p:spPr>
          <a:xfrm>
            <a:off x="4875303" y="321306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316686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61937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307757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410266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69011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42487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20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3" y="303593"/>
            <a:ext cx="914924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Objets métier VS le standard </a:t>
            </a:r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d’échange </a:t>
            </a:r>
            <a:endParaRPr lang="fr-FR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Qualité eau de surface (concentration substances chimiques) – modèle simplifié (et implémenté) </a:t>
            </a:r>
            <a:r>
              <a:rPr lang="fr-FR" dirty="0" smtClean="0"/>
              <a:t>mappé sur </a:t>
            </a:r>
            <a:r>
              <a:rPr lang="fr-FR" dirty="0"/>
              <a:t>ST API</a:t>
            </a: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Figure 2 : Sensing Profile Core Entiti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36" y="2536034"/>
            <a:ext cx="4627854" cy="32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 rot="20003302">
            <a:off x="4119590" y="4340574"/>
            <a:ext cx="16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Monitoring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Facility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 rot="20452099">
            <a:off x="9122594" y="4993828"/>
            <a:ext cx="37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Water </a:t>
            </a:r>
            <a:r>
              <a:rPr lang="fr-FR" b="1" dirty="0" err="1" smtClean="0">
                <a:solidFill>
                  <a:srgbClr val="FF0000"/>
                </a:solidFill>
              </a:rPr>
              <a:t>Sample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 rot="20397507">
            <a:off x="8893215" y="3178506"/>
            <a:ext cx="292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Observation on </a:t>
            </a:r>
            <a:r>
              <a:rPr lang="fr-FR" b="1" dirty="0" err="1" smtClean="0">
                <a:solidFill>
                  <a:srgbClr val="FFC000"/>
                </a:solidFill>
              </a:rPr>
              <a:t>Sample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 rot="20941688">
            <a:off x="6562858" y="2024920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Observed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property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 rot="20941688">
            <a:off x="3305377" y="2438663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Analysis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procedure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 rot="20589689">
            <a:off x="5683465" y="3524164"/>
            <a:ext cx="292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o</a:t>
            </a:r>
            <a:r>
              <a:rPr lang="fr-FR" b="1" dirty="0" err="1" smtClean="0">
                <a:solidFill>
                  <a:srgbClr val="FF0000"/>
                </a:solidFill>
              </a:rPr>
              <a:t>m:parameter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: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fraction, medium 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20003302">
            <a:off x="2639975" y="4664259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C78D8"/>
                </a:solidFill>
              </a:rPr>
              <a:t>River</a:t>
            </a:r>
            <a:endParaRPr lang="fr-FR" b="1" dirty="0">
              <a:solidFill>
                <a:srgbClr val="3C78D8"/>
              </a:solidFill>
            </a:endParaRPr>
          </a:p>
        </p:txBody>
      </p:sp>
      <p:cxnSp>
        <p:nvCxnSpPr>
          <p:cNvPr id="74" name="Connecteur droit avec flèche 73"/>
          <p:cNvCxnSpPr>
            <a:stCxn id="67" idx="1"/>
            <a:endCxn id="73" idx="2"/>
          </p:cNvCxnSpPr>
          <p:nvPr/>
        </p:nvCxnSpPr>
        <p:spPr>
          <a:xfrm flipH="1" flipV="1">
            <a:off x="3546668" y="5014028"/>
            <a:ext cx="660211" cy="18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en angle 74"/>
          <p:cNvCxnSpPr/>
          <p:nvPr/>
        </p:nvCxnSpPr>
        <p:spPr>
          <a:xfrm rot="10800000">
            <a:off x="3546669" y="5014028"/>
            <a:ext cx="5776821" cy="989610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6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92409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Objets métier VS le standard d’échange 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Ajout des conditions environnementales (ex : météo lors de l’</a:t>
            </a:r>
            <a:r>
              <a:rPr lang="fr-FR" dirty="0" err="1" smtClean="0"/>
              <a:t>échantillonage</a:t>
            </a:r>
            <a:r>
              <a:rPr lang="fr-FR" dirty="0" smtClean="0"/>
              <a:t>, …)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image0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733" y="1677988"/>
            <a:ext cx="717073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3463301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Water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7666378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Environmental</a:t>
            </a:r>
            <a:r>
              <a:rPr lang="fr-FR" dirty="0" smtClean="0"/>
              <a:t> conditions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61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00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 t="6380" r="10194" b="26795"/>
          <a:stretch/>
        </p:blipFill>
        <p:spPr bwMode="auto">
          <a:xfrm>
            <a:off x="2983738" y="1205664"/>
            <a:ext cx="8240338" cy="50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92409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Objets métier VS le standard d’échange 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Ajout des conditions environnementales (ex : météo lors de l’</a:t>
            </a:r>
            <a:r>
              <a:rPr lang="fr-FR" dirty="0" err="1"/>
              <a:t>échantillonage</a:t>
            </a:r>
            <a:r>
              <a:rPr lang="fr-FR" dirty="0"/>
              <a:t>, …)</a:t>
            </a: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353546" y="6141286"/>
            <a:ext cx="417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Blanc : le </a:t>
            </a:r>
            <a:r>
              <a:rPr lang="en-US" dirty="0" err="1" smtClean="0"/>
              <a:t>datastream</a:t>
            </a:r>
            <a:r>
              <a:rPr lang="en-US" dirty="0" smtClean="0"/>
              <a:t> sur </a:t>
            </a:r>
            <a:r>
              <a:rPr lang="en-US" dirty="0" err="1" smtClean="0"/>
              <a:t>une</a:t>
            </a:r>
            <a:r>
              <a:rPr lang="en-US" dirty="0" smtClean="0"/>
              <a:t> condition</a:t>
            </a:r>
          </a:p>
          <a:p>
            <a:r>
              <a:rPr lang="en-US" dirty="0" err="1" smtClean="0"/>
              <a:t>environnementale</a:t>
            </a:r>
            <a:r>
              <a:rPr lang="en-US" dirty="0" smtClean="0"/>
              <a:t> (à </a:t>
            </a:r>
            <a:r>
              <a:rPr lang="en-US" dirty="0" err="1" smtClean="0"/>
              <a:t>une</a:t>
            </a:r>
            <a:r>
              <a:rPr lang="en-US" dirty="0" smtClean="0"/>
              <a:t> station, …)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372737" y="6002786"/>
            <a:ext cx="3976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Noir : </a:t>
            </a:r>
            <a:r>
              <a:rPr lang="en-US" dirty="0" err="1" smtClean="0"/>
              <a:t>trois</a:t>
            </a:r>
            <a:r>
              <a:rPr lang="en-US" dirty="0" smtClean="0"/>
              <a:t> water quality </a:t>
            </a:r>
            <a:r>
              <a:rPr lang="en-US" dirty="0" err="1" smtClean="0"/>
              <a:t>datastream</a:t>
            </a:r>
            <a:r>
              <a:rPr lang="en-US" dirty="0" smtClean="0"/>
              <a:t> </a:t>
            </a:r>
          </a:p>
          <a:p>
            <a:r>
              <a:rPr lang="en-US" dirty="0" smtClean="0"/>
              <a:t>(pour </a:t>
            </a:r>
            <a:r>
              <a:rPr lang="en-US" dirty="0" err="1" smtClean="0"/>
              <a:t>une</a:t>
            </a:r>
            <a:r>
              <a:rPr lang="en-US" dirty="0" smtClean="0"/>
              <a:t> station, </a:t>
            </a:r>
            <a:r>
              <a:rPr lang="en-US" dirty="0" err="1" smtClean="0"/>
              <a:t>observedProperty</a:t>
            </a:r>
            <a:r>
              <a:rPr lang="en-US" dirty="0" smtClean="0"/>
              <a:t>, </a:t>
            </a:r>
          </a:p>
          <a:p>
            <a:r>
              <a:rPr lang="en-US" dirty="0" smtClean="0"/>
              <a:t>procedure </a:t>
            </a:r>
            <a:r>
              <a:rPr lang="en-US" dirty="0" err="1" smtClean="0"/>
              <a:t>données</a:t>
            </a:r>
            <a:r>
              <a:rPr lang="en-US" dirty="0" smtClean="0"/>
              <a:t>)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75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Alimentation serveur en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données 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sp>
        <p:nvSpPr>
          <p:cNvPr id="89" name="Explosion 1 88"/>
          <p:cNvSpPr/>
          <p:nvPr/>
        </p:nvSpPr>
        <p:spPr>
          <a:xfrm>
            <a:off x="9871197" y="93185"/>
            <a:ext cx="2889151" cy="21343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TODO</a:t>
            </a:r>
            <a:br>
              <a:rPr lang="fr-FR" dirty="0" smtClean="0"/>
            </a:br>
            <a:r>
              <a:rPr lang="fr-FR" dirty="0" smtClean="0"/>
              <a:t>- </a:t>
            </a:r>
            <a:r>
              <a:rPr lang="fr-FR" dirty="0" err="1" smtClean="0"/>
              <a:t>screenshot</a:t>
            </a:r>
            <a:r>
              <a:rPr lang="fr-FR" dirty="0" smtClean="0"/>
              <a:t> data</a:t>
            </a:r>
          </a:p>
          <a:p>
            <a:pPr algn="ctr"/>
            <a:r>
              <a:rPr lang="fr-FR" dirty="0" smtClean="0"/>
              <a:t>- schéma</a:t>
            </a:r>
            <a:endParaRPr lang="fr-FR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Preuve de concept : pas de passage pas la chaîne </a:t>
            </a:r>
            <a:r>
              <a:rPr lang="fr-FR" dirty="0" err="1" smtClean="0"/>
              <a:t>PubSub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Mapping</a:t>
            </a:r>
            <a:r>
              <a:rPr lang="fr-FR" dirty="0" smtClean="0"/>
              <a:t> de concepts (-&gt;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G.Spreadsheet</a:t>
            </a:r>
            <a:r>
              <a:rPr lang="fr-FR" dirty="0" smtClean="0"/>
              <a:t> </a:t>
            </a:r>
            <a:r>
              <a:rPr lang="fr-FR" dirty="0" err="1" smtClean="0"/>
              <a:t>screenshot</a:t>
            </a:r>
            <a:r>
              <a:rPr lang="fr-FR" dirty="0" smtClean="0"/>
              <a:t> 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Alimentation depuis </a:t>
            </a:r>
            <a:r>
              <a:rPr lang="fr-FR" dirty="0" err="1" smtClean="0"/>
              <a:t>snapshot</a:t>
            </a:r>
            <a:r>
              <a:rPr lang="fr-FR" dirty="0" smtClean="0"/>
              <a:t> base nationale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04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Alimentation serveur en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données 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1"/>
          <a:srcRect l="2527"/>
          <a:stretch/>
        </p:blipFill>
        <p:spPr>
          <a:xfrm>
            <a:off x="17512" y="1610882"/>
            <a:ext cx="1096617" cy="15811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129" y="1592020"/>
            <a:ext cx="1163728" cy="16658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8139" y="2509122"/>
            <a:ext cx="1300007" cy="16739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560" y="2653868"/>
            <a:ext cx="1096244" cy="15219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4825" y="2074070"/>
            <a:ext cx="2416247" cy="65476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3231" y="2572281"/>
            <a:ext cx="3562498" cy="207568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34863" y="10768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Modèles Sandre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2657802" y="2095760"/>
            <a:ext cx="1692597" cy="25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435160">
            <a:off x="2655149" y="18826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Simplification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 rot="822664">
            <a:off x="6830759" y="2249116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1°/ </a:t>
            </a:r>
            <a:r>
              <a:rPr lang="fr-FR" b="1" dirty="0" err="1" smtClean="0"/>
              <a:t>Mapping</a:t>
            </a:r>
            <a:r>
              <a:rPr lang="fr-FR" b="1" dirty="0" smtClean="0"/>
              <a:t> vers O&amp;M</a:t>
            </a:r>
          </a:p>
          <a:p>
            <a:r>
              <a:rPr lang="fr-FR" b="1" dirty="0" smtClean="0"/>
              <a:t>puis ST API</a:t>
            </a:r>
            <a:endParaRPr lang="fr-FR" b="1" dirty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6895736" y="2764553"/>
            <a:ext cx="1778240" cy="434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0827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0">
              <a:lnSpc>
                <a:spcPct val="150000"/>
              </a:lnSpc>
            </a:pPr>
            <a:r>
              <a:rPr lang="fr-FR" dirty="0" smtClean="0"/>
              <a:t>Preuve de concept : travail sur </a:t>
            </a:r>
            <a:r>
              <a:rPr lang="fr-FR" dirty="0" err="1" smtClean="0"/>
              <a:t>snapshot</a:t>
            </a:r>
            <a:r>
              <a:rPr lang="fr-FR" dirty="0" smtClean="0"/>
              <a:t> base,  pas de passage pas la chaîne </a:t>
            </a:r>
            <a:r>
              <a:rPr lang="fr-FR" dirty="0" err="1" smtClean="0"/>
              <a:t>PubSub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39794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10" y="5533596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18596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Retour </a:t>
            </a:r>
            <a:r>
              <a:rPr lang="fr-FR" sz="3400" b="1" cap="all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endParaRPr lang="fr-FR" sz="3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Capteurs eau souterraine 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84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038" y="3610121"/>
            <a:ext cx="2199261" cy="1195175"/>
          </a:xfrm>
          <a:prstGeom prst="rect">
            <a:avLst/>
          </a:prstGeom>
        </p:spPr>
      </p:pic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Alimentation serveur en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données 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2"/>
          <a:srcRect l="2527"/>
          <a:stretch/>
        </p:blipFill>
        <p:spPr>
          <a:xfrm>
            <a:off x="17512" y="1610882"/>
            <a:ext cx="1096617" cy="15811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7129" y="1592020"/>
            <a:ext cx="1163728" cy="166588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8139" y="2509122"/>
            <a:ext cx="1300007" cy="16739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560" y="2653868"/>
            <a:ext cx="1096244" cy="15219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4825" y="2074070"/>
            <a:ext cx="2416247" cy="65476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3231" y="2572281"/>
            <a:ext cx="3562498" cy="207568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34863" y="10768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Modèles Sandre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2657802" y="2095760"/>
            <a:ext cx="1692597" cy="25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 rot="435160">
            <a:off x="2655149" y="18826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Simplification</a:t>
            </a:r>
            <a:endParaRPr lang="fr-FR" b="1" dirty="0"/>
          </a:p>
        </p:txBody>
      </p:sp>
      <p:sp>
        <p:nvSpPr>
          <p:cNvPr id="28" name="ZoneTexte 27"/>
          <p:cNvSpPr txBox="1"/>
          <p:nvPr/>
        </p:nvSpPr>
        <p:spPr>
          <a:xfrm rot="822664">
            <a:off x="6830759" y="2249116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1°/ </a:t>
            </a:r>
            <a:r>
              <a:rPr lang="fr-FR" b="1" dirty="0" err="1" smtClean="0"/>
              <a:t>Mapping</a:t>
            </a:r>
            <a:r>
              <a:rPr lang="fr-FR" b="1" dirty="0" smtClean="0"/>
              <a:t> vers O&amp;M</a:t>
            </a:r>
          </a:p>
          <a:p>
            <a:r>
              <a:rPr lang="fr-FR" b="1" dirty="0" smtClean="0"/>
              <a:t>puis ST API</a:t>
            </a:r>
            <a:endParaRPr lang="fr-FR" b="1" dirty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6895736" y="2764553"/>
            <a:ext cx="1778240" cy="434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0827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lvl="0">
              <a:lnSpc>
                <a:spcPct val="150000"/>
              </a:lnSpc>
            </a:pPr>
            <a:r>
              <a:rPr lang="fr-FR" dirty="0" smtClean="0"/>
              <a:t>Preuve de concept : travail sur </a:t>
            </a:r>
            <a:r>
              <a:rPr lang="fr-FR" dirty="0" err="1" smtClean="0"/>
              <a:t>snapshot</a:t>
            </a:r>
            <a:r>
              <a:rPr lang="fr-FR" dirty="0" smtClean="0"/>
              <a:t> base,  pas de passage pas la chaîne </a:t>
            </a:r>
            <a:r>
              <a:rPr lang="fr-FR" dirty="0" err="1" smtClean="0"/>
              <a:t>PubSub</a:t>
            </a:r>
            <a:endParaRPr lang="fr-FR" dirty="0" smtClean="0"/>
          </a:p>
        </p:txBody>
      </p:sp>
      <p:sp>
        <p:nvSpPr>
          <p:cNvPr id="22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>
            <a:off x="6965279" y="4398011"/>
            <a:ext cx="1148675" cy="102165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Organigramme : Disque magnétique 22"/>
          <p:cNvSpPr/>
          <p:nvPr/>
        </p:nvSpPr>
        <p:spPr>
          <a:xfrm>
            <a:off x="7111302" y="5644486"/>
            <a:ext cx="1161742" cy="1081069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PostgreSQL</a:t>
            </a:r>
            <a:endParaRPr lang="fr-FR" sz="1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Flèche droite 24"/>
          <p:cNvSpPr/>
          <p:nvPr/>
        </p:nvSpPr>
        <p:spPr>
          <a:xfrm rot="5400000">
            <a:off x="7400315" y="5289051"/>
            <a:ext cx="740512" cy="24857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 rot="2576197">
            <a:off x="5961626" y="3251110"/>
            <a:ext cx="1923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2°/ Alimentation</a:t>
            </a:r>
          </a:p>
          <a:p>
            <a:r>
              <a:rPr lang="fr-FR" b="1" dirty="0" smtClean="0"/>
              <a:t>‘Manuelle’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5661119" y="2728833"/>
            <a:ext cx="1757384" cy="16677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https://www.iosb.fraunhofer.de/en/projects-and-products/frost-server/jcr:content/contentPar/sectioncomponent/sectionParsys/textwithinlinedimage/imageComponent1/image.img.png/1651078121846/FROST-Serve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762" y="4498836"/>
            <a:ext cx="987046" cy="3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401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Déploiement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 </a:t>
            </a:r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serveur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64857" y="903757"/>
            <a:ext cx="3031143" cy="4328822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VM Frost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Centos</a:t>
            </a:r>
            <a:r>
              <a:rPr lang="fr-FR" sz="1600" dirty="0"/>
              <a:t> 7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</a:t>
            </a:r>
            <a:r>
              <a:rPr lang="fr-FR" sz="1600" dirty="0"/>
              <a:t>CPU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4 </a:t>
            </a:r>
            <a:r>
              <a:rPr lang="fr-FR" sz="1600" dirty="0"/>
              <a:t>Go RAM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HDD </a:t>
            </a:r>
            <a:r>
              <a:rPr lang="fr-FR" sz="1600" dirty="0"/>
              <a:t>10 </a:t>
            </a:r>
            <a:r>
              <a:rPr lang="fr-FR" sz="1600" dirty="0" smtClean="0"/>
              <a:t>Go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VM BDD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Centos</a:t>
            </a:r>
            <a:r>
              <a:rPr lang="fr-FR" sz="1600" dirty="0" smtClean="0"/>
              <a:t> 7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</a:t>
            </a:r>
            <a:r>
              <a:rPr lang="fr-FR" sz="1600" dirty="0"/>
              <a:t>CPU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8 </a:t>
            </a:r>
            <a:r>
              <a:rPr lang="fr-FR" sz="1600" dirty="0"/>
              <a:t>Go </a:t>
            </a:r>
            <a:r>
              <a:rPr lang="fr-FR" sz="1600" dirty="0" smtClean="0"/>
              <a:t>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HDD 380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Postgresql</a:t>
            </a:r>
            <a:r>
              <a:rPr lang="fr-FR" sz="1600" dirty="0" smtClean="0"/>
              <a:t> 11.2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76" y="1503922"/>
            <a:ext cx="2486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7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4724400" y="5672508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12961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Réutilisation </a:t>
            </a:r>
            <a:r>
              <a:rPr lang="fr-FR" dirty="0"/>
              <a:t>client Fraunhofer IOSB (</a:t>
            </a:r>
            <a:r>
              <a:rPr lang="fr-FR" dirty="0" err="1"/>
              <a:t>WebGenesis</a:t>
            </a:r>
            <a:r>
              <a:rPr lang="fr-FR" dirty="0"/>
              <a:t>) lors projet API4INSPIRE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t="21953"/>
          <a:stretch/>
        </p:blipFill>
        <p:spPr>
          <a:xfrm>
            <a:off x="3064003" y="1672529"/>
            <a:ext cx="8025755" cy="43651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177876" y="4068634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ST APIs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0914588" y="2919967"/>
            <a:ext cx="5333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10914588" y="3359534"/>
            <a:ext cx="5333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10924838" y="3799100"/>
            <a:ext cx="5333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0924838" y="4742470"/>
            <a:ext cx="53337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18653" y="6037633"/>
            <a:ext cx="7386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/>
              <a:t>Data 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French </a:t>
            </a:r>
            <a:r>
              <a:rPr lang="fr-FR" sz="1200" i="1" dirty="0" err="1" smtClean="0"/>
              <a:t>Biodiversity</a:t>
            </a:r>
            <a:r>
              <a:rPr lang="fr-FR" sz="1200" i="1" dirty="0" smtClean="0"/>
              <a:t> Office (OFB) &amp; BRGM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Land </a:t>
            </a:r>
            <a:r>
              <a:rPr lang="fr-FR" sz="1200" i="1" dirty="0" err="1" smtClean="0"/>
              <a:t>Baden-Württemberg</a:t>
            </a:r>
            <a:r>
              <a:rPr lang="fr-FR" sz="1200" i="1" dirty="0"/>
              <a:t> (</a:t>
            </a:r>
            <a:r>
              <a:rPr lang="fr-FR" sz="1200" i="1" dirty="0" smtClean="0"/>
              <a:t>LUBV)</a:t>
            </a:r>
          </a:p>
          <a:p>
            <a:r>
              <a:rPr lang="fr-FR" sz="1200" i="1" dirty="0" smtClean="0"/>
              <a:t>=&gt;  </a:t>
            </a:r>
            <a:r>
              <a:rPr lang="fr-FR" sz="1200" i="1" dirty="0" err="1" smtClean="0"/>
              <a:t>Several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SensorThings</a:t>
            </a:r>
            <a:r>
              <a:rPr lang="fr-FR" sz="1200" i="1" dirty="0" smtClean="0"/>
              <a:t> API </a:t>
            </a:r>
            <a:r>
              <a:rPr lang="fr-FR" sz="1200" i="1" dirty="0" err="1" smtClean="0"/>
              <a:t>endpoints</a:t>
            </a:r>
            <a:endParaRPr lang="fr-FR" sz="1200" i="1" dirty="0" smtClean="0"/>
          </a:p>
          <a:p>
            <a:endParaRPr lang="fr-FR" sz="1200" i="1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17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 smtClean="0"/>
              <a:t>demo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Focus on surface water </a:t>
            </a:r>
            <a:r>
              <a:rPr lang="fr-FR" dirty="0" err="1" smtClean="0"/>
              <a:t>quality</a:t>
            </a:r>
            <a:r>
              <a:rPr lang="fr-FR" dirty="0" smtClean="0"/>
              <a:t> stations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10803"/>
          <a:stretch/>
        </p:blipFill>
        <p:spPr>
          <a:xfrm>
            <a:off x="6724524" y="2506436"/>
            <a:ext cx="5467476" cy="43515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38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2754" y="1993847"/>
            <a:ext cx="3969246" cy="4864153"/>
          </a:xfrm>
          <a:prstGeom prst="rect">
            <a:avLst/>
          </a:prstGeom>
        </p:spPr>
      </p:pic>
      <p:sp>
        <p:nvSpPr>
          <p:cNvPr id="17" name="Bulle ronde 16"/>
          <p:cNvSpPr/>
          <p:nvPr/>
        </p:nvSpPr>
        <p:spPr>
          <a:xfrm>
            <a:off x="6979568" y="2166784"/>
            <a:ext cx="2486372" cy="792088"/>
          </a:xfrm>
          <a:prstGeom prst="wedgeEllipseCallout">
            <a:avLst>
              <a:gd name="adj1" fmla="val 54141"/>
              <a:gd name="adj2" fmla="val 110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OFB : LE </a:t>
            </a:r>
            <a:r>
              <a:rPr lang="fr-FR" sz="1400" dirty="0"/>
              <a:t>RHIN À </a:t>
            </a:r>
            <a:r>
              <a:rPr lang="fr-FR" sz="1400" dirty="0" smtClean="0"/>
              <a:t>DRUSENHEIM</a:t>
            </a:r>
            <a:endParaRPr lang="fr-FR" sz="1400" dirty="0"/>
          </a:p>
        </p:txBody>
      </p:sp>
      <p:sp>
        <p:nvSpPr>
          <p:cNvPr id="18" name="Bulle ronde 17"/>
          <p:cNvSpPr/>
          <p:nvPr/>
        </p:nvSpPr>
        <p:spPr>
          <a:xfrm>
            <a:off x="6283832" y="3452612"/>
            <a:ext cx="2486372" cy="792088"/>
          </a:xfrm>
          <a:prstGeom prst="wedgeEllipseCallout">
            <a:avLst>
              <a:gd name="adj1" fmla="val 82336"/>
              <a:gd name="adj2" fmla="val 22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LUBV : </a:t>
            </a:r>
            <a:r>
              <a:rPr lang="fr-FR" sz="1400" dirty="0" err="1" smtClean="0"/>
              <a:t>bei</a:t>
            </a:r>
            <a:r>
              <a:rPr lang="fr-FR" sz="1400" dirty="0" smtClean="0"/>
              <a:t> </a:t>
            </a:r>
            <a:r>
              <a:rPr lang="fr-FR" sz="1400" dirty="0" err="1"/>
              <a:t>Grauelsbaum</a:t>
            </a:r>
            <a:r>
              <a:rPr lang="fr-FR" sz="1400" dirty="0"/>
              <a:t> (XX317.00)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6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7069" y="2052536"/>
            <a:ext cx="5374689" cy="48054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5" y="2052536"/>
            <a:ext cx="4346118" cy="4805464"/>
          </a:xfrm>
          <a:prstGeom prst="rect">
            <a:avLst/>
          </a:prstGeom>
        </p:spPr>
      </p:pic>
      <p:sp>
        <p:nvSpPr>
          <p:cNvPr id="3" name="Accolade fermante 2"/>
          <p:cNvSpPr/>
          <p:nvPr/>
        </p:nvSpPr>
        <p:spPr>
          <a:xfrm>
            <a:off x="4207373" y="2850204"/>
            <a:ext cx="366952" cy="3826821"/>
          </a:xfrm>
          <a:prstGeom prst="rightBrace">
            <a:avLst>
              <a:gd name="adj1" fmla="val 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fermante 14"/>
          <p:cNvSpPr/>
          <p:nvPr/>
        </p:nvSpPr>
        <p:spPr>
          <a:xfrm rot="10800000">
            <a:off x="9083356" y="5561975"/>
            <a:ext cx="315119" cy="932837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 rot="1131478">
            <a:off x="5337350" y="4484614"/>
            <a:ext cx="32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Vocabularies</a:t>
            </a:r>
            <a:r>
              <a:rPr lang="fr-FR" smtClean="0"/>
              <a:t> not </a:t>
            </a:r>
            <a:r>
              <a:rPr lang="fr-FR" dirty="0" err="1" smtClean="0"/>
              <a:t>mapped</a:t>
            </a:r>
            <a:r>
              <a:rPr lang="fr-FR" dirty="0" smtClean="0"/>
              <a:t> </a:t>
            </a:r>
            <a:r>
              <a:rPr lang="fr-FR" dirty="0" err="1" smtClean="0"/>
              <a:t>yet</a:t>
            </a:r>
            <a:r>
              <a:rPr lang="fr-FR" dirty="0" smtClean="0"/>
              <a:t>,</a:t>
            </a:r>
          </a:p>
          <a:p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</a:t>
            </a:r>
            <a:r>
              <a:rPr lang="fr-FR" dirty="0" err="1" smtClean="0"/>
              <a:t>ideal</a:t>
            </a:r>
            <a:r>
              <a:rPr lang="fr-FR" dirty="0" smtClean="0"/>
              <a:t>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784237" y="4763614"/>
            <a:ext cx="4064199" cy="126478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1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Observations regarding Calcium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2" y="2693615"/>
            <a:ext cx="6339518" cy="19410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915" y="4422081"/>
            <a:ext cx="3181278" cy="24359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915" y="4898392"/>
            <a:ext cx="6498362" cy="19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11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Observations regarding Calcium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4779" y="2607557"/>
            <a:ext cx="8601819" cy="4250443"/>
          </a:xfrm>
          <a:prstGeom prst="rect">
            <a:avLst/>
          </a:prstGeom>
        </p:spPr>
      </p:pic>
      <p:sp>
        <p:nvSpPr>
          <p:cNvPr id="3" name="Accolade ouvrante 2"/>
          <p:cNvSpPr/>
          <p:nvPr/>
        </p:nvSpPr>
        <p:spPr>
          <a:xfrm>
            <a:off x="3504101" y="2798202"/>
            <a:ext cx="130678" cy="52251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ccolade ouvrante 8"/>
          <p:cNvSpPr/>
          <p:nvPr/>
        </p:nvSpPr>
        <p:spPr>
          <a:xfrm>
            <a:off x="3499347" y="3332509"/>
            <a:ext cx="135432" cy="30330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584131" y="283274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French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601138" y="3264242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German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data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7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Retours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Idem que le travail sur l’eau souterraine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 complément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Test de performances sur les 130 Millions d’observation (</a:t>
            </a:r>
            <a:r>
              <a:rPr lang="fr-FR" dirty="0" err="1" smtClean="0"/>
              <a:t>JMeter</a:t>
            </a:r>
            <a:r>
              <a:rPr lang="fr-FR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Sur requêtes classiques du </a:t>
            </a:r>
            <a:r>
              <a:rPr lang="fr-FR" dirty="0"/>
              <a:t>portail national (</a:t>
            </a:r>
            <a:r>
              <a:rPr lang="fr-FR" dirty="0">
                <a:hlinkClick r:id="rId9"/>
              </a:rPr>
              <a:t>https://naiades.eaufrance.fr</a:t>
            </a:r>
            <a:r>
              <a:rPr lang="fr-FR" dirty="0" smtClean="0">
                <a:hlinkClick r:id="rId9"/>
              </a:rPr>
              <a:t>/</a:t>
            </a:r>
            <a:r>
              <a:rPr lang="fr-FR" dirty="0" smtClean="0"/>
              <a:t> 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Déploiement aussi rapide que le cluster </a:t>
            </a:r>
            <a:r>
              <a:rPr lang="fr-FR" dirty="0" err="1" smtClean="0"/>
              <a:t>BigData</a:t>
            </a:r>
            <a:r>
              <a:rPr lang="fr-FR" dirty="0" smtClean="0"/>
              <a:t> en place (</a:t>
            </a:r>
            <a:r>
              <a:rPr lang="fr-FR" dirty="0" err="1" smtClean="0"/>
              <a:t>Hub’Eau</a:t>
            </a:r>
            <a:r>
              <a:rPr lang="fr-FR" dirty="0" smtClean="0"/>
              <a:t>) en faisant tourner FROST et </a:t>
            </a:r>
            <a:r>
              <a:rPr lang="fr-FR" dirty="0" err="1"/>
              <a:t>Postgresql</a:t>
            </a:r>
            <a:r>
              <a:rPr lang="fr-FR" dirty="0"/>
              <a:t> </a:t>
            </a:r>
            <a:r>
              <a:rPr lang="fr-FR" dirty="0" smtClean="0"/>
              <a:t>sur des machines virtuelles assez standard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621368A6-2203-4716-BC57-1AEF1EA6A72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197" y="4160081"/>
            <a:ext cx="1861366" cy="26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3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54498" y="380917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Thank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</a:t>
            </a:r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you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&amp; </a:t>
            </a:r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thanks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to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pic>
        <p:nvPicPr>
          <p:cNvPr id="9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74" y="980404"/>
            <a:ext cx="79248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02674" y="98040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s.grellet@brgm.fr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e.lecaude@brgm.fr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a.feliachi@brgm.fr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h.bressan@brgm.fr</a:t>
            </a:r>
          </a:p>
          <a:p>
            <a:r>
              <a:rPr lang="en-US" smtClean="0">
                <a:solidFill>
                  <a:schemeClr val="bg1"/>
                </a:solidFill>
              </a:rPr>
              <a:t>m.beaufils@brgm.fr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Kathi@DataCove.eu</a:t>
            </a:r>
          </a:p>
          <a:p>
            <a:r>
              <a:rPr lang="en-US" dirty="0">
                <a:solidFill>
                  <a:schemeClr val="bg1"/>
                </a:solidFill>
              </a:rPr>
              <a:t>hylke.vanderschaaf@iosb.fraunhofer.de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434863" y="6146418"/>
            <a:ext cx="3291489" cy="660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8527303" y="5947146"/>
            <a:ext cx="3291489" cy="7508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46" y="5203382"/>
            <a:ext cx="1841123" cy="3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Contexte métier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grpSp>
        <p:nvGrpSpPr>
          <p:cNvPr id="11" name="Groupe 10"/>
          <p:cNvGrpSpPr/>
          <p:nvPr/>
        </p:nvGrpSpPr>
        <p:grpSpPr>
          <a:xfrm>
            <a:off x="2703295" y="932761"/>
            <a:ext cx="9292107" cy="5744264"/>
            <a:chOff x="1934782" y="1700809"/>
            <a:chExt cx="8193666" cy="4924401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43" t="68647" r="-2367" b="4287"/>
            <a:stretch/>
          </p:blipFill>
          <p:spPr bwMode="auto">
            <a:xfrm>
              <a:off x="1934782" y="5301209"/>
              <a:ext cx="1336634" cy="132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 descr="https://cdn.thinglink.me/api/image/717762046808031232/1240/10/scaletowidth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09"/>
            <a:stretch/>
          </p:blipFill>
          <p:spPr bwMode="auto">
            <a:xfrm>
              <a:off x="3785167" y="2513929"/>
              <a:ext cx="5430369" cy="2798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e 13"/>
            <p:cNvGrpSpPr/>
            <p:nvPr/>
          </p:nvGrpSpPr>
          <p:grpSpPr>
            <a:xfrm>
              <a:off x="5689021" y="3320321"/>
              <a:ext cx="592619" cy="1631591"/>
              <a:chOff x="4171598" y="2517489"/>
              <a:chExt cx="592619" cy="1631591"/>
            </a:xfrm>
          </p:grpSpPr>
          <p:pic>
            <p:nvPicPr>
              <p:cNvPr id="20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6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1598" y="2517489"/>
                <a:ext cx="592619" cy="592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Connecteur droit 20"/>
              <p:cNvCxnSpPr>
                <a:stCxn id="20" idx="2"/>
              </p:cNvCxnSpPr>
              <p:nvPr/>
            </p:nvCxnSpPr>
            <p:spPr bwMode="auto">
              <a:xfrm flipH="1">
                <a:off x="4467907" y="3110108"/>
                <a:ext cx="1" cy="10389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Pensées 14"/>
            <p:cNvSpPr/>
            <p:nvPr/>
          </p:nvSpPr>
          <p:spPr bwMode="auto">
            <a:xfrm>
              <a:off x="6881510" y="3912939"/>
              <a:ext cx="3174930" cy="1460278"/>
            </a:xfrm>
            <a:prstGeom prst="cloudCallout">
              <a:avLst>
                <a:gd name="adj1" fmla="val -73998"/>
                <a:gd name="adj2" fmla="val 18589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1200" b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6" name="Organigramme : Multidocument 15"/>
            <p:cNvSpPr/>
            <p:nvPr/>
          </p:nvSpPr>
          <p:spPr bwMode="auto">
            <a:xfrm>
              <a:off x="7500155" y="4159823"/>
              <a:ext cx="1908213" cy="936104"/>
            </a:xfrm>
            <a:prstGeom prst="flowChartMultidocumen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fr-FR" sz="1400" i="1" dirty="0">
                  <a:solidFill>
                    <a:schemeClr val="accent2"/>
                  </a:solidFill>
                </a:rPr>
                <a:t>Mesures de niveau de </a:t>
              </a:r>
              <a:r>
                <a:rPr lang="fr-FR" sz="1400" i="1" dirty="0" smtClean="0">
                  <a:solidFill>
                    <a:schemeClr val="accent2"/>
                  </a:solidFill>
                </a:rPr>
                <a:t>nappe brut</a:t>
              </a:r>
              <a:endParaRPr lang="fr-FR" sz="1400" i="1" dirty="0">
                <a:solidFill>
                  <a:srgbClr val="33B3B3"/>
                </a:solidFill>
                <a:latin typeface="Comic Sans MS" panose="030F0702030302020204" pitchFamily="66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1100" i="1" dirty="0">
                <a:solidFill>
                  <a:schemeClr val="tx1"/>
                </a:solidFill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1200" b="1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7" name="Rectangle à coins arrondis 16"/>
            <p:cNvSpPr/>
            <p:nvPr/>
          </p:nvSpPr>
          <p:spPr bwMode="auto">
            <a:xfrm>
              <a:off x="3359696" y="2420890"/>
              <a:ext cx="6768752" cy="3096343"/>
            </a:xfrm>
            <a:prstGeom prst="wedgeRoundRectCallout">
              <a:avLst>
                <a:gd name="adj1" fmla="val -53366"/>
                <a:gd name="adj2" fmla="val 62606"/>
                <a:gd name="adj3" fmla="val 16667"/>
              </a:avLst>
            </a:prstGeom>
            <a:noFill/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fr-FR" altLang="fr-FR" sz="2000" dirty="0"/>
            </a:p>
          </p:txBody>
        </p:sp>
        <p:sp>
          <p:nvSpPr>
            <p:cNvPr id="18" name="Rectangle à coins arrondis 17"/>
            <p:cNvSpPr/>
            <p:nvPr/>
          </p:nvSpPr>
          <p:spPr bwMode="auto">
            <a:xfrm>
              <a:off x="2047862" y="1700809"/>
              <a:ext cx="3744416" cy="504056"/>
            </a:xfrm>
            <a:prstGeom prst="wedgeRoundRectCallout">
              <a:avLst>
                <a:gd name="adj1" fmla="val 31550"/>
                <a:gd name="adj2" fmla="val 520104"/>
                <a:gd name="adj3" fmla="val 16667"/>
              </a:avLst>
            </a:prstGeom>
            <a:ln>
              <a:solidFill>
                <a:srgbClr val="33B3B3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600" i="1" dirty="0">
                  <a:solidFill>
                    <a:srgbClr val="33B3B3"/>
                  </a:solidFill>
                  <a:latin typeface="Comic Sans MS" panose="030F0702030302020204" pitchFamily="66" charset="0"/>
                </a:rPr>
                <a:t>Entité </a:t>
              </a:r>
              <a:r>
                <a:rPr lang="fr-FR" sz="1600" i="1" dirty="0" err="1">
                  <a:solidFill>
                    <a:srgbClr val="33B3B3"/>
                  </a:solidFill>
                  <a:latin typeface="Comic Sans MS" panose="030F0702030302020204" pitchFamily="66" charset="0"/>
                </a:rPr>
                <a:t>HydroGéologique</a:t>
              </a:r>
              <a:endParaRPr lang="fr-FR" sz="1600" i="1" dirty="0">
                <a:solidFill>
                  <a:srgbClr val="33B3B3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 bwMode="auto">
            <a:xfrm>
              <a:off x="6557906" y="1700809"/>
              <a:ext cx="3570542" cy="546592"/>
            </a:xfrm>
            <a:prstGeom prst="wedgeRoundRectCallout">
              <a:avLst>
                <a:gd name="adj1" fmla="val -55684"/>
                <a:gd name="adj2" fmla="val 317837"/>
                <a:gd name="adj3" fmla="val 16667"/>
              </a:avLst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sz="1600" i="1" dirty="0" smtClean="0">
                  <a:solidFill>
                    <a:srgbClr val="3366CC"/>
                  </a:solidFill>
                  <a:latin typeface="Comic Sans MS" panose="030F0702030302020204" pitchFamily="66" charset="0"/>
                </a:rPr>
                <a:t>Piézomètre connecté en GPRS (pseudo temps réel)</a:t>
              </a:r>
              <a:endParaRPr lang="fr-FR" sz="1600" i="1" dirty="0">
                <a:solidFill>
                  <a:srgbClr val="3366CC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929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Contexte métier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grpSp>
        <p:nvGrpSpPr>
          <p:cNvPr id="22" name="Groupe 21"/>
          <p:cNvGrpSpPr/>
          <p:nvPr/>
        </p:nvGrpSpPr>
        <p:grpSpPr>
          <a:xfrm>
            <a:off x="3139700" y="1331637"/>
            <a:ext cx="7829434" cy="4807184"/>
            <a:chOff x="1991544" y="1454587"/>
            <a:chExt cx="7829434" cy="4807184"/>
          </a:xfrm>
        </p:grpSpPr>
        <p:sp>
          <p:nvSpPr>
            <p:cNvPr id="23" name="Rectangle à coins arrondis 22"/>
            <p:cNvSpPr/>
            <p:nvPr/>
          </p:nvSpPr>
          <p:spPr bwMode="auto">
            <a:xfrm>
              <a:off x="7320136" y="4573128"/>
              <a:ext cx="2460678" cy="12321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rial" charset="0"/>
                </a:rPr>
                <a:t>Niveaux bruts</a:t>
              </a:r>
            </a:p>
            <a:p>
              <a:pPr algn="ctr"/>
              <a:r>
                <a:rPr lang="fr-FR" dirty="0">
                  <a:solidFill>
                    <a:schemeClr val="bg1"/>
                  </a:solidFill>
                  <a:latin typeface="Arial" charset="0"/>
                </a:rPr>
                <a:t>d’eau </a:t>
              </a:r>
              <a:r>
                <a:rPr lang="fr-FR" dirty="0" smtClean="0">
                  <a:solidFill>
                    <a:schemeClr val="bg1"/>
                  </a:solidFill>
                  <a:latin typeface="Arial" charset="0"/>
                </a:rPr>
                <a:t>souterraine</a:t>
              </a:r>
              <a:endParaRPr lang="fr-FR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5" name="Rectangle à coins arrondis 24"/>
            <p:cNvSpPr/>
            <p:nvPr/>
          </p:nvSpPr>
          <p:spPr bwMode="auto">
            <a:xfrm>
              <a:off x="1991544" y="1700809"/>
              <a:ext cx="1584176" cy="123213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rial" charset="0"/>
                </a:rPr>
                <a:t>Aquifères</a:t>
              </a:r>
            </a:p>
          </p:txBody>
        </p:sp>
        <p:cxnSp>
          <p:nvCxnSpPr>
            <p:cNvPr id="26" name="Connecteur droit avec flèche 25"/>
            <p:cNvCxnSpPr/>
            <p:nvPr/>
          </p:nvCxnSpPr>
          <p:spPr bwMode="auto">
            <a:xfrm>
              <a:off x="7896200" y="2963563"/>
              <a:ext cx="0" cy="1609564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 bwMode="auto">
            <a:xfrm flipV="1">
              <a:off x="8616280" y="2963567"/>
              <a:ext cx="0" cy="1609561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ZoneTexte 27"/>
            <p:cNvSpPr txBox="1"/>
            <p:nvPr/>
          </p:nvSpPr>
          <p:spPr>
            <a:xfrm>
              <a:off x="8123729" y="35881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i="1" dirty="0">
                <a:solidFill>
                  <a:schemeClr val="accent2"/>
                </a:solidFill>
              </a:endParaRPr>
            </a:p>
          </p:txBody>
        </p:sp>
        <p:cxnSp>
          <p:nvCxnSpPr>
            <p:cNvPr id="29" name="Connecteur en angle 28"/>
            <p:cNvCxnSpPr>
              <a:stCxn id="23" idx="1"/>
              <a:endCxn id="25" idx="2"/>
            </p:cNvCxnSpPr>
            <p:nvPr/>
          </p:nvCxnSpPr>
          <p:spPr bwMode="auto">
            <a:xfrm rot="10800000">
              <a:off x="2783632" y="2932947"/>
              <a:ext cx="4680520" cy="2256251"/>
            </a:xfrm>
            <a:prstGeom prst="bentConnector2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>
              <a:cxnSpLocks/>
              <a:stCxn id="43" idx="1"/>
              <a:endCxn id="25" idx="3"/>
            </p:cNvCxnSpPr>
            <p:nvPr/>
          </p:nvCxnSpPr>
          <p:spPr bwMode="auto">
            <a:xfrm flipH="1">
              <a:off x="3575720" y="2503489"/>
              <a:ext cx="3744416" cy="1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184592" y="1454587"/>
              <a:ext cx="1111202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fr-FR" sz="1000" i="1" dirty="0">
                  <a:latin typeface="Comic Sans MS" panose="030F0702030302020204" pitchFamily="66" charset="0"/>
                </a:rPr>
                <a:t>Entité </a:t>
              </a:r>
              <a:r>
                <a:rPr lang="fr-FR" sz="1000" i="1" dirty="0" smtClean="0">
                  <a:latin typeface="Comic Sans MS" panose="030F0702030302020204" pitchFamily="66" charset="0"/>
                </a:rPr>
                <a:t>121AS01</a:t>
              </a:r>
              <a:endParaRPr lang="fr-FR" sz="1000" i="1" dirty="0">
                <a:latin typeface="Comic Sans MS" panose="030F0702030302020204" pitchFamily="66" charset="0"/>
              </a:endParaRPr>
            </a:p>
          </p:txBody>
        </p:sp>
        <p:pic>
          <p:nvPicPr>
            <p:cNvPr id="32" name="Picture 2" descr="https://cdn.thinglink.me/api/image/717762046808031232/1240/10/scaletowidth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8"/>
            <a:stretch/>
          </p:blipFill>
          <p:spPr bwMode="auto">
            <a:xfrm>
              <a:off x="2286633" y="2276872"/>
              <a:ext cx="973897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729" y="5311889"/>
              <a:ext cx="864096" cy="347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7320136" y="1700808"/>
              <a:ext cx="2460678" cy="1232137"/>
              <a:chOff x="3758062" y="1124744"/>
              <a:chExt cx="2460678" cy="1232137"/>
            </a:xfrm>
          </p:grpSpPr>
          <p:sp>
            <p:nvSpPr>
              <p:cNvPr id="43" name="Rectangle à coins arrondis 42"/>
              <p:cNvSpPr/>
              <p:nvPr/>
            </p:nvSpPr>
            <p:spPr bwMode="auto">
              <a:xfrm>
                <a:off x="3758062" y="1124744"/>
                <a:ext cx="2460678" cy="123213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  <a:latin typeface="Arial" charset="0"/>
                  </a:rPr>
                  <a:t>Station de suivi environnemental</a:t>
                </a:r>
              </a:p>
            </p:txBody>
          </p:sp>
          <p:sp>
            <p:nvSpPr>
              <p:cNvPr id="44" name="Rectangle à coins arrondis 43"/>
              <p:cNvSpPr/>
              <p:nvPr/>
            </p:nvSpPr>
            <p:spPr bwMode="auto">
              <a:xfrm>
                <a:off x="4693133" y="1741876"/>
                <a:ext cx="699389" cy="606659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1200" b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pic>
            <p:nvPicPr>
              <p:cNvPr id="45" name="Picture 2" descr="Afficher l'image d'origine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6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276" y="1818219"/>
                <a:ext cx="471921" cy="471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ZoneTexte 35"/>
            <p:cNvSpPr txBox="1"/>
            <p:nvPr/>
          </p:nvSpPr>
          <p:spPr>
            <a:xfrm>
              <a:off x="7508356" y="1459738"/>
              <a:ext cx="2312622" cy="2616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fr-FR" sz="1100" i="1" dirty="0" smtClean="0">
                  <a:latin typeface="Comic Sans MS"/>
                </a:rPr>
                <a:t> Piézomètre 0046</a:t>
              </a:r>
              <a:r>
                <a:rPr lang="fr-FR" sz="1050" i="1" dirty="0" smtClean="0">
                  <a:latin typeface="Comic Sans MS"/>
                </a:rPr>
                <a:t>3X0036-H1.2 </a:t>
              </a:r>
              <a:endParaRPr lang="fr-FR" sz="800" i="1" dirty="0">
                <a:latin typeface="Comic Sans MS" panose="030F0702030302020204" pitchFamily="66" charset="0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962249" y="5861661"/>
              <a:ext cx="1086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i="1" dirty="0">
                  <a:latin typeface="Comic Sans MS" panose="030F0702030302020204" pitchFamily="66" charset="0"/>
                </a:rPr>
                <a:t>URI</a:t>
              </a:r>
            </a:p>
            <a:p>
              <a:endParaRPr lang="fr-FR" sz="1000" i="1" dirty="0">
                <a:latin typeface="Comic Sans MS" panose="030F0702030302020204" pitchFamily="66" charset="0"/>
              </a:endParaRPr>
            </a:p>
          </p:txBody>
        </p: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B15CB101-D903-4CDB-9DC1-DB0C8F120C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81198" y="2036958"/>
              <a:ext cx="3598774" cy="933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86CDF97-F7B2-4928-9BA8-B1CF52434C8D}"/>
                </a:ext>
              </a:extLst>
            </p:cNvPr>
            <p:cNvSpPr txBox="1"/>
            <p:nvPr/>
          </p:nvSpPr>
          <p:spPr>
            <a:xfrm>
              <a:off x="3921967" y="1758820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/>
                <a:t>Suivi par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8D6CCC6-93CE-47DD-8EEA-B23297E4839B}"/>
                </a:ext>
              </a:extLst>
            </p:cNvPr>
            <p:cNvSpPr txBox="1"/>
            <p:nvPr/>
          </p:nvSpPr>
          <p:spPr>
            <a:xfrm>
              <a:off x="3893975" y="2551922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/>
                <a:t>Monitoring de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679EBC6D-9082-4323-82F0-CDD57E217A9D}"/>
                </a:ext>
              </a:extLst>
            </p:cNvPr>
            <p:cNvSpPr txBox="1"/>
            <p:nvPr/>
          </p:nvSpPr>
          <p:spPr>
            <a:xfrm>
              <a:off x="2876938" y="4847252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/>
                <a:t>Concernant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23A782F7-13AE-4B1C-9F08-1C0F04A1DE9C}"/>
                </a:ext>
              </a:extLst>
            </p:cNvPr>
            <p:cNvSpPr txBox="1"/>
            <p:nvPr/>
          </p:nvSpPr>
          <p:spPr>
            <a:xfrm>
              <a:off x="7016166" y="3878863"/>
              <a:ext cx="2743200" cy="369332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dirty="0" smtClean="0"/>
                <a:t>Observation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691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Objets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métier VS le standard 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39" y="1097230"/>
            <a:ext cx="7652054" cy="5266766"/>
          </a:xfrm>
          <a:prstGeom prst="rect">
            <a:avLst/>
          </a:prstGeom>
        </p:spPr>
      </p:pic>
      <p:sp>
        <p:nvSpPr>
          <p:cNvPr id="23" name="Rectangle à coins arrondis 22"/>
          <p:cNvSpPr/>
          <p:nvPr/>
        </p:nvSpPr>
        <p:spPr bwMode="auto">
          <a:xfrm>
            <a:off x="6329525" y="2665202"/>
            <a:ext cx="5336611" cy="137219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  <a:latin typeface="Arial" charset="0"/>
              </a:rPr>
              <a:t>Niveaux bruts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  <a:latin typeface="Arial" charset="0"/>
              </a:rPr>
              <a:t>d’eau </a:t>
            </a:r>
            <a:r>
              <a:rPr lang="fr-FR" sz="1400" dirty="0" smtClean="0">
                <a:solidFill>
                  <a:schemeClr val="bg1"/>
                </a:solidFill>
                <a:latin typeface="Arial" charset="0"/>
              </a:rPr>
              <a:t>souterraine</a:t>
            </a:r>
            <a:endParaRPr lang="fr-FR" sz="14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642" y="3458568"/>
            <a:ext cx="864096" cy="34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à coins arrondis 25"/>
          <p:cNvSpPr/>
          <p:nvPr/>
        </p:nvSpPr>
        <p:spPr bwMode="auto">
          <a:xfrm>
            <a:off x="3985586" y="3908270"/>
            <a:ext cx="3882273" cy="2459511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charset="0"/>
              </a:rPr>
              <a:t>Station de suivi environnemental</a:t>
            </a:r>
          </a:p>
        </p:txBody>
      </p:sp>
      <p:sp>
        <p:nvSpPr>
          <p:cNvPr id="3" name="ZoneTexte 2"/>
          <p:cNvSpPr txBox="1"/>
          <p:nvPr/>
        </p:nvSpPr>
        <p:spPr>
          <a:xfrm rot="20143025">
            <a:off x="4049615" y="1152392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Methode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d’observation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 rot="20143025">
            <a:off x="8434742" y="967573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B050"/>
                </a:solidFill>
              </a:rPr>
              <a:t>Propriété </a:t>
            </a:r>
          </a:p>
          <a:p>
            <a:r>
              <a:rPr lang="fr-FR" dirty="0" smtClean="0">
                <a:solidFill>
                  <a:srgbClr val="00B050"/>
                </a:solidFill>
              </a:rPr>
              <a:t>observée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1" name="Rectangle à coins arrondis 30"/>
          <p:cNvSpPr/>
          <p:nvPr/>
        </p:nvSpPr>
        <p:spPr bwMode="auto">
          <a:xfrm>
            <a:off x="2187652" y="4546462"/>
            <a:ext cx="1304842" cy="939900"/>
          </a:xfrm>
          <a:prstGeom prst="roundRect">
            <a:avLst/>
          </a:prstGeom>
          <a:solidFill>
            <a:schemeClr val="accent1">
              <a:lumMod val="75000"/>
              <a:alpha val="5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rial" charset="0"/>
              </a:rPr>
              <a:t>Aquifères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3417850" y="5003916"/>
            <a:ext cx="592245" cy="1249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 rot="20143025">
            <a:off x="10113310" y="535654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SF_SamplingPoint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14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Alimentation serveur en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données 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grpSp>
        <p:nvGrpSpPr>
          <p:cNvPr id="50" name="Groupe 49"/>
          <p:cNvGrpSpPr/>
          <p:nvPr/>
        </p:nvGrpSpPr>
        <p:grpSpPr>
          <a:xfrm>
            <a:off x="3729184" y="1758704"/>
            <a:ext cx="7964971" cy="3744416"/>
            <a:chOff x="1868633" y="1340708"/>
            <a:chExt cx="7964971" cy="3744416"/>
          </a:xfrm>
        </p:grpSpPr>
        <p:sp>
          <p:nvSpPr>
            <p:cNvPr id="51" name="Rectangle à coins arrondis 24">
              <a:extLst>
                <a:ext uri="{FF2B5EF4-FFF2-40B4-BE49-F238E27FC236}">
                  <a16:creationId xmlns:a16="http://schemas.microsoft.com/office/drawing/2014/main" id="{FE7ABEDC-7C40-49C4-8B63-9B22474C6CA8}"/>
                </a:ext>
              </a:extLst>
            </p:cNvPr>
            <p:cNvSpPr/>
            <p:nvPr/>
          </p:nvSpPr>
          <p:spPr>
            <a:xfrm>
              <a:off x="3529191" y="1365050"/>
              <a:ext cx="762974" cy="3720074"/>
            </a:xfrm>
            <a:prstGeom prst="roundRect">
              <a:avLst>
                <a:gd name="adj" fmla="val 3721"/>
              </a:avLst>
            </a:prstGeom>
            <a:solidFill>
              <a:srgbClr val="5B9BD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Piezo</a:t>
              </a:r>
              <a:r>
                <a:rPr kumimoji="0" lang="fr-FR" sz="2000" b="0" i="0" u="none" strike="noStrike" kern="0" cap="none" spc="0" normalizeH="0" baseline="0" noProof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to Pub/</a:t>
              </a:r>
              <a:r>
                <a:rPr kumimoji="0" lang="fr-FR" sz="2000" b="0" i="0" u="none" strike="noStrike" kern="0" cap="none" spc="0" normalizeH="0" baseline="0" noProof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Sub</a:t>
              </a:r>
              <a:endParaRPr kumimoji="0" lang="fr-FR" sz="2000" b="0" i="0" u="none" strike="noStrike" kern="0" cap="none" spc="0" normalizeH="0" baseline="0" noProof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à coins arrondis 24">
              <a:extLst>
                <a:ext uri="{FF2B5EF4-FFF2-40B4-BE49-F238E27FC236}">
                  <a16:creationId xmlns:a16="http://schemas.microsoft.com/office/drawing/2014/main" id="{FE7ABEDC-7C40-49C4-8B63-9B22474C6CA8}"/>
                </a:ext>
              </a:extLst>
            </p:cNvPr>
            <p:cNvSpPr/>
            <p:nvPr/>
          </p:nvSpPr>
          <p:spPr>
            <a:xfrm>
              <a:off x="1868633" y="1365050"/>
              <a:ext cx="1391321" cy="3720074"/>
            </a:xfrm>
            <a:prstGeom prst="roundRect">
              <a:avLst>
                <a:gd name="adj" fmla="val 3721"/>
              </a:avLst>
            </a:prstGeom>
            <a:gradFill rotWithShape="1">
              <a:gsLst>
                <a:gs pos="0">
                  <a:srgbClr val="FFC000">
                    <a:satMod val="103000"/>
                    <a:lumMod val="102000"/>
                    <a:tint val="94000"/>
                  </a:srgbClr>
                </a:gs>
                <a:gs pos="50000">
                  <a:srgbClr val="FFC000">
                    <a:satMod val="110000"/>
                    <a:lumMod val="100000"/>
                    <a:shade val="100000"/>
                  </a:srgbClr>
                </a:gs>
                <a:gs pos="100000">
                  <a:srgbClr val="FFC00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FTP </a:t>
              </a:r>
              <a:r>
                <a:rPr kumimoji="0" lang="fr-FR" sz="1800" b="0" i="0" u="none" strike="noStrike" kern="0" cap="none" spc="0" normalizeH="0" baseline="0" noProof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Piezo</a:t>
              </a:r>
              <a:endParaRPr kumimoji="0" lang="fr-FR" sz="1800" b="0" i="0" u="none" strike="noStrike" kern="0" cap="none" spc="0" normalizeH="0" baseline="0" noProof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à coins arrondis 24">
              <a:extLst>
                <a:ext uri="{FF2B5EF4-FFF2-40B4-BE49-F238E27FC236}">
                  <a16:creationId xmlns:a16="http://schemas.microsoft.com/office/drawing/2014/main" id="{FE7ABEDC-7C40-49C4-8B63-9B22474C6CA8}"/>
                </a:ext>
              </a:extLst>
            </p:cNvPr>
            <p:cNvSpPr/>
            <p:nvPr/>
          </p:nvSpPr>
          <p:spPr>
            <a:xfrm>
              <a:off x="4662276" y="1365050"/>
              <a:ext cx="2534270" cy="3699636"/>
            </a:xfrm>
            <a:prstGeom prst="roundRect">
              <a:avLst>
                <a:gd name="adj" fmla="val 3721"/>
              </a:avLst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Pub/</a:t>
              </a:r>
              <a:r>
                <a:rPr kumimoji="0" lang="fr-FR" sz="2000" b="0" i="0" u="none" strike="noStrike" kern="0" cap="none" spc="0" normalizeH="0" baseline="0" noProof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Sub</a:t>
              </a:r>
              <a:r>
                <a:rPr kumimoji="0" lang="fr-FR" sz="2000" b="0" i="0" u="none" strike="noStrike" kern="0" cap="none" spc="0" normalizeH="0" baseline="0" noProof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server</a:t>
              </a:r>
              <a:endParaRPr kumimoji="0" lang="fr-FR" sz="2000" b="0" i="0" u="none" strike="noStrike" kern="0" cap="none" spc="0" normalizeH="0" baseline="0" noProof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ylindre 53"/>
            <p:cNvSpPr/>
            <p:nvPr/>
          </p:nvSpPr>
          <p:spPr>
            <a:xfrm rot="5400000">
              <a:off x="5808757" y="1929445"/>
              <a:ext cx="274786" cy="2204456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topic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Conductivity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grpSp>
          <p:nvGrpSpPr>
            <p:cNvPr id="55" name="Groupe 54"/>
            <p:cNvGrpSpPr/>
            <p:nvPr/>
          </p:nvGrpSpPr>
          <p:grpSpPr>
            <a:xfrm>
              <a:off x="2016437" y="2223160"/>
              <a:ext cx="1095586" cy="1109686"/>
              <a:chOff x="245262" y="662150"/>
              <a:chExt cx="1179809" cy="1179809"/>
            </a:xfrm>
          </p:grpSpPr>
          <p:pic>
            <p:nvPicPr>
              <p:cNvPr id="83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262" y="6621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62" y="8145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062" y="9669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462" y="11193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62" y="12717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Flèche droite 55"/>
            <p:cNvSpPr/>
            <p:nvPr/>
          </p:nvSpPr>
          <p:spPr>
            <a:xfrm>
              <a:off x="3116773" y="2634661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e 56"/>
            <p:cNvGrpSpPr/>
            <p:nvPr/>
          </p:nvGrpSpPr>
          <p:grpSpPr>
            <a:xfrm>
              <a:off x="2056243" y="3502412"/>
              <a:ext cx="1095586" cy="1109686"/>
              <a:chOff x="245262" y="662150"/>
              <a:chExt cx="1179809" cy="1179809"/>
            </a:xfrm>
          </p:grpSpPr>
          <p:pic>
            <p:nvPicPr>
              <p:cNvPr id="78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262" y="6621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62" y="8145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062" y="9669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462" y="11193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C:\Users\elecaude\Desktop\f1fd4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62" y="1271750"/>
                <a:ext cx="570209" cy="570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Rectangle à coins arrondis 24">
              <a:extLst>
                <a:ext uri="{FF2B5EF4-FFF2-40B4-BE49-F238E27FC236}">
                  <a16:creationId xmlns:a16="http://schemas.microsoft.com/office/drawing/2014/main" id="{FE7ABEDC-7C40-49C4-8B63-9B22474C6CA8}"/>
                </a:ext>
              </a:extLst>
            </p:cNvPr>
            <p:cNvSpPr/>
            <p:nvPr/>
          </p:nvSpPr>
          <p:spPr>
            <a:xfrm>
              <a:off x="8722003" y="1340708"/>
              <a:ext cx="1111601" cy="3699636"/>
            </a:xfrm>
            <a:prstGeom prst="roundRect">
              <a:avLst>
                <a:gd name="adj" fmla="val 3721"/>
              </a:avLst>
            </a:prstGeom>
            <a:gradFill rotWithShape="1">
              <a:gsLst>
                <a:gs pos="0">
                  <a:srgbClr val="4472C4">
                    <a:lumMod val="110000"/>
                    <a:satMod val="105000"/>
                    <a:tint val="67000"/>
                  </a:srgbClr>
                </a:gs>
                <a:gs pos="50000">
                  <a:srgbClr val="4472C4">
                    <a:lumMod val="105000"/>
                    <a:satMod val="103000"/>
                    <a:tint val="73000"/>
                  </a:srgbClr>
                </a:gs>
                <a:gs pos="100000">
                  <a:srgbClr val="4472C4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vert="vert27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Frost (ST Api) </a:t>
              </a:r>
            </a:p>
          </p:txBody>
        </p:sp>
        <p:sp>
          <p:nvSpPr>
            <p:cNvPr id="59" name="Cylindre 58"/>
            <p:cNvSpPr/>
            <p:nvPr/>
          </p:nvSpPr>
          <p:spPr>
            <a:xfrm rot="5400000">
              <a:off x="5808756" y="2286592"/>
              <a:ext cx="274786" cy="2204456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topic Transmission Voltage</a:t>
              </a:r>
            </a:p>
          </p:txBody>
        </p:sp>
        <p:sp>
          <p:nvSpPr>
            <p:cNvPr id="60" name="Cylindre 59"/>
            <p:cNvSpPr/>
            <p:nvPr/>
          </p:nvSpPr>
          <p:spPr>
            <a:xfrm rot="5400000">
              <a:off x="5825193" y="2653853"/>
              <a:ext cx="274786" cy="2204456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topic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Sensor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Voltage </a:t>
              </a:r>
            </a:p>
          </p:txBody>
        </p:sp>
        <p:sp>
          <p:nvSpPr>
            <p:cNvPr id="61" name="Cylindre 60"/>
            <p:cNvSpPr/>
            <p:nvPr/>
          </p:nvSpPr>
          <p:spPr>
            <a:xfrm rot="5400000">
              <a:off x="5808755" y="1575947"/>
              <a:ext cx="274786" cy="2204456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topic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Temperature</a:t>
              </a: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Cylindre 61"/>
            <p:cNvSpPr/>
            <p:nvPr/>
          </p:nvSpPr>
          <p:spPr>
            <a:xfrm rot="5400000">
              <a:off x="5825193" y="3018082"/>
              <a:ext cx="274786" cy="2204456"/>
            </a:xfrm>
            <a:prstGeom prst="can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topic Ground Water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Level</a:t>
              </a: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lèche droite 62"/>
            <p:cNvSpPr/>
            <p:nvPr/>
          </p:nvSpPr>
          <p:spPr>
            <a:xfrm>
              <a:off x="3116977" y="3832979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lèche droite 63"/>
            <p:cNvSpPr/>
            <p:nvPr/>
          </p:nvSpPr>
          <p:spPr>
            <a:xfrm>
              <a:off x="4199537" y="2617680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lèche droite 64"/>
            <p:cNvSpPr/>
            <p:nvPr/>
          </p:nvSpPr>
          <p:spPr>
            <a:xfrm>
              <a:off x="4204187" y="2983753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lèche droite 65"/>
            <p:cNvSpPr/>
            <p:nvPr/>
          </p:nvSpPr>
          <p:spPr>
            <a:xfrm>
              <a:off x="4195087" y="3307886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lèche droite 66"/>
            <p:cNvSpPr/>
            <p:nvPr/>
          </p:nvSpPr>
          <p:spPr>
            <a:xfrm>
              <a:off x="4194403" y="3689637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lèche droite 67"/>
            <p:cNvSpPr/>
            <p:nvPr/>
          </p:nvSpPr>
          <p:spPr>
            <a:xfrm>
              <a:off x="4207903" y="4039377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à coins arrondis 24">
              <a:extLst>
                <a:ext uri="{FF2B5EF4-FFF2-40B4-BE49-F238E27FC236}">
                  <a16:creationId xmlns:a16="http://schemas.microsoft.com/office/drawing/2014/main" id="{FE7ABEDC-7C40-49C4-8B63-9B22474C6CA8}"/>
                </a:ext>
              </a:extLst>
            </p:cNvPr>
            <p:cNvSpPr/>
            <p:nvPr/>
          </p:nvSpPr>
          <p:spPr>
            <a:xfrm>
              <a:off x="7580370" y="1365050"/>
              <a:ext cx="762974" cy="3699636"/>
            </a:xfrm>
            <a:prstGeom prst="roundRect">
              <a:avLst>
                <a:gd name="adj" fmla="val 3721"/>
              </a:avLst>
            </a:prstGeom>
            <a:solidFill>
              <a:srgbClr val="5B9BD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vert="vert27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0" i="0" u="none" strike="noStrike" kern="0" cap="none" spc="0" normalizeH="0" baseline="0" noProof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Pub/</a:t>
              </a:r>
              <a:r>
                <a:rPr kumimoji="0" lang="fr-FR" sz="2000" b="0" i="0" u="none" strike="noStrike" kern="0" cap="none" spc="0" normalizeH="0" baseline="0" noProof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Sub</a:t>
              </a:r>
              <a:r>
                <a:rPr kumimoji="0" lang="fr-FR" sz="2000" b="0" i="0" u="none" strike="noStrike" kern="0" cap="none" spc="0" normalizeH="0" baseline="0" noProof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to Frost</a:t>
              </a:r>
            </a:p>
          </p:txBody>
        </p:sp>
        <p:sp>
          <p:nvSpPr>
            <p:cNvPr id="70" name="Flèche droite 69"/>
            <p:cNvSpPr/>
            <p:nvPr/>
          </p:nvSpPr>
          <p:spPr>
            <a:xfrm>
              <a:off x="7048376" y="2604949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7053027" y="2971022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7043926" y="3295156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lèche droite 72"/>
            <p:cNvSpPr/>
            <p:nvPr/>
          </p:nvSpPr>
          <p:spPr>
            <a:xfrm>
              <a:off x="7043243" y="3676906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lèche droite 73"/>
            <p:cNvSpPr/>
            <p:nvPr/>
          </p:nvSpPr>
          <p:spPr>
            <a:xfrm>
              <a:off x="7056742" y="3985299"/>
              <a:ext cx="567617" cy="161866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lèche droite 74"/>
            <p:cNvSpPr/>
            <p:nvPr/>
          </p:nvSpPr>
          <p:spPr>
            <a:xfrm>
              <a:off x="8293203" y="3283842"/>
              <a:ext cx="641329" cy="209955"/>
            </a:xfrm>
            <a:prstGeom prst="rightArrow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2707926" y="2302957"/>
              <a:ext cx="472835" cy="347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1600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anose="020F0502020204030204"/>
                </a:rPr>
                <a:t>Ott</a:t>
              </a:r>
              <a:endParaRPr lang="fr-FR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2652927" y="3504123"/>
              <a:ext cx="686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fr-FR" sz="180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alibri" panose="020F0502020204030204"/>
                </a:rPr>
                <a:t>Seba</a:t>
              </a:r>
              <a:endParaRPr lang="fr-FR" sz="180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/>
              </a:endParaRPr>
            </a:p>
          </p:txBody>
        </p:sp>
      </p:grp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 rotWithShape="1">
          <a:blip r:embed="rId11"/>
          <a:srcRect r="92823" b="41061"/>
          <a:stretch/>
        </p:blipFill>
        <p:spPr bwMode="auto">
          <a:xfrm>
            <a:off x="2389113" y="1310251"/>
            <a:ext cx="1041200" cy="4553621"/>
          </a:xfrm>
          <a:prstGeom prst="rect">
            <a:avLst/>
          </a:prstGeom>
        </p:spPr>
      </p:pic>
      <p:sp>
        <p:nvSpPr>
          <p:cNvPr id="92" name="Flèche droite 91"/>
          <p:cNvSpPr/>
          <p:nvPr/>
        </p:nvSpPr>
        <p:spPr>
          <a:xfrm>
            <a:off x="3041445" y="2164015"/>
            <a:ext cx="567617" cy="161866"/>
          </a:xfrm>
          <a:prstGeom prst="rightArrow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Apache Camel Logo PNG Vector (SVG) Free Download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81" y="1879623"/>
            <a:ext cx="407035" cy="40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Apache Camel Logo PNG Vector (SVG) Free Download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90" y="1873777"/>
            <a:ext cx="407035" cy="40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hestack.technology/wp-content/uploads/2022/01/pulsar.jpe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t="23883" r="63555" b="18975"/>
          <a:stretch/>
        </p:blipFill>
        <p:spPr bwMode="auto">
          <a:xfrm>
            <a:off x="7484003" y="2180715"/>
            <a:ext cx="478897" cy="3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iosb.fraunhofer.de/en/projects-and-products/frost-server/jcr:content/contentPar/sectioncomponent/sectionParsys/textwithinlinedimage/imageComponent1/image.img.png/1651078121846/FROST-Serve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831" y="1957651"/>
            <a:ext cx="987046" cy="3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96547" y="1027446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Vision globale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3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Alimentation serveur en 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données 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75776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Utilisation FROST en lecture </a:t>
            </a:r>
            <a:r>
              <a:rPr lang="fr-FR" b="1" i="1" u="sng" dirty="0" smtClean="0"/>
              <a:t>ET</a:t>
            </a:r>
            <a:r>
              <a:rPr lang="fr-FR" dirty="0" smtClean="0"/>
              <a:t> écriture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6897064" y="1314296"/>
            <a:ext cx="2317600" cy="521760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>
            <a:off x="9273149" y="2256304"/>
            <a:ext cx="1148675" cy="2749706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3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9056592" y="3056317"/>
            <a:ext cx="1025035" cy="39699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MQTT</a:t>
            </a:r>
            <a:r>
              <a:rPr lang="fr-F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5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9071058" y="4094806"/>
            <a:ext cx="996102" cy="39699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API</a:t>
            </a:r>
            <a:r>
              <a:rPr lang="fr-F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6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9045706" y="3568834"/>
            <a:ext cx="2050780" cy="39699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CORE</a:t>
            </a:r>
            <a:r>
              <a:rPr lang="fr-F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7" name="Organigramme : Disque magnétique 96"/>
          <p:cNvSpPr/>
          <p:nvPr/>
        </p:nvSpPr>
        <p:spPr>
          <a:xfrm>
            <a:off x="9419172" y="5230831"/>
            <a:ext cx="1161742" cy="1081069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PostgreSQL</a:t>
            </a:r>
            <a:endParaRPr lang="fr-FR" sz="14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9" name="Flèche droite 98"/>
          <p:cNvSpPr/>
          <p:nvPr/>
        </p:nvSpPr>
        <p:spPr>
          <a:xfrm rot="5400000">
            <a:off x="9708185" y="4875396"/>
            <a:ext cx="740512" cy="24857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00" name="Flèche droite 99"/>
          <p:cNvSpPr/>
          <p:nvPr/>
        </p:nvSpPr>
        <p:spPr>
          <a:xfrm>
            <a:off x="9740300" y="4208267"/>
            <a:ext cx="233076" cy="17007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01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>
            <a:off x="7016002" y="1869438"/>
            <a:ext cx="2120826" cy="4222192"/>
          </a:xfrm>
          <a:prstGeom prst="roundRect">
            <a:avLst>
              <a:gd name="adj" fmla="val 3721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2000" dirty="0" err="1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SpringBoot</a:t>
            </a:r>
            <a: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fr-FR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Apache Camel</a:t>
            </a:r>
            <a:r>
              <a:rPr lang="fr-F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6552784" y="3551892"/>
            <a:ext cx="2148598" cy="28183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Camel Pulsar</a:t>
            </a:r>
            <a:endParaRPr lang="fr-FR" sz="1400" dirty="0">
              <a:ln w="18415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8040803" y="3048640"/>
            <a:ext cx="1142094" cy="281833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Camel MQTT</a:t>
            </a:r>
            <a:endParaRPr lang="fr-FR" sz="1400" dirty="0">
              <a:ln w="18415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7546831" y="2910766"/>
            <a:ext cx="1182260" cy="597739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Processor</a:t>
            </a:r>
          </a:p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Observation</a:t>
            </a:r>
            <a:endParaRPr lang="fr-FR" sz="1400" dirty="0">
              <a:ln w="18415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Flèche droite 104"/>
          <p:cNvSpPr/>
          <p:nvPr/>
        </p:nvSpPr>
        <p:spPr>
          <a:xfrm>
            <a:off x="8721913" y="3100222"/>
            <a:ext cx="704730" cy="23962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06" name="Double flèche horizontale 105"/>
          <p:cNvSpPr/>
          <p:nvPr/>
        </p:nvSpPr>
        <p:spPr>
          <a:xfrm rot="1364482">
            <a:off x="8393044" y="3806626"/>
            <a:ext cx="1045665" cy="142031"/>
          </a:xfrm>
          <a:prstGeom prst="leftRightArrow">
            <a:avLst/>
          </a:prstGeom>
          <a:ln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07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7634368" y="4011104"/>
            <a:ext cx="1008142" cy="596782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Processor</a:t>
            </a:r>
          </a:p>
          <a:p>
            <a:pPr algn="ctr"/>
            <a:r>
              <a:rPr lang="fr-FR" sz="1400" dirty="0" err="1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Thing</a:t>
            </a:r>
            <a:endParaRPr lang="fr-FR" sz="1400" dirty="0">
              <a:ln w="18415" cmpd="sng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Flèche droite 107"/>
          <p:cNvSpPr/>
          <p:nvPr/>
        </p:nvSpPr>
        <p:spPr>
          <a:xfrm>
            <a:off x="8406236" y="4208267"/>
            <a:ext cx="1020407" cy="2213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Flèche droite 108"/>
          <p:cNvSpPr/>
          <p:nvPr/>
        </p:nvSpPr>
        <p:spPr>
          <a:xfrm>
            <a:off x="9740300" y="3169778"/>
            <a:ext cx="233076" cy="17007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10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>
            <a:off x="4314012" y="1869438"/>
            <a:ext cx="2430907" cy="3291054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fr-FR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4020" y="1983865"/>
            <a:ext cx="1787836" cy="457353"/>
          </a:xfrm>
          <a:prstGeom prst="rect">
            <a:avLst/>
          </a:prstGeom>
        </p:spPr>
      </p:pic>
      <p:sp>
        <p:nvSpPr>
          <p:cNvPr id="112" name="Cylindre 111"/>
          <p:cNvSpPr/>
          <p:nvPr/>
        </p:nvSpPr>
        <p:spPr>
          <a:xfrm rot="5400000">
            <a:off x="5405829" y="3635929"/>
            <a:ext cx="264218" cy="2112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/>
              <a:t>Topic </a:t>
            </a:r>
            <a:r>
              <a:rPr lang="fr-FR" sz="1400" dirty="0" err="1" smtClean="0"/>
              <a:t>Piezo</a:t>
            </a:r>
            <a:endParaRPr lang="fr-FR" sz="1400" dirty="0"/>
          </a:p>
        </p:txBody>
      </p:sp>
      <p:sp>
        <p:nvSpPr>
          <p:cNvPr id="113" name="Flèche droite 112"/>
          <p:cNvSpPr/>
          <p:nvPr/>
        </p:nvSpPr>
        <p:spPr>
          <a:xfrm>
            <a:off x="6582956" y="4575040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15" name="Rectangle à coins arrondis 24">
            <a:extLst>
              <a:ext uri="{FF2B5EF4-FFF2-40B4-BE49-F238E27FC236}">
                <a16:creationId xmlns:a16="http://schemas.microsoft.com/office/drawing/2014/main" id="{FE7ABEDC-7C40-49C4-8B63-9B22474C6CA8}"/>
              </a:ext>
            </a:extLst>
          </p:cNvPr>
          <p:cNvSpPr/>
          <p:nvPr/>
        </p:nvSpPr>
        <p:spPr>
          <a:xfrm rot="16200000">
            <a:off x="7575890" y="5076770"/>
            <a:ext cx="1132257" cy="605852"/>
          </a:xfrm>
          <a:prstGeom prst="roundRect">
            <a:avLst>
              <a:gd name="adj" fmla="val 3721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fr-FR" sz="1400" dirty="0" smtClean="0">
                <a:ln w="18415" cmpd="sng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Initialisation</a:t>
            </a:r>
          </a:p>
        </p:txBody>
      </p:sp>
      <p:sp>
        <p:nvSpPr>
          <p:cNvPr id="116" name="Flèche droite 115"/>
          <p:cNvSpPr/>
          <p:nvPr/>
        </p:nvSpPr>
        <p:spPr>
          <a:xfrm rot="19277548">
            <a:off x="8267246" y="4858691"/>
            <a:ext cx="1293360" cy="2213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Cylindre 116"/>
          <p:cNvSpPr/>
          <p:nvPr/>
        </p:nvSpPr>
        <p:spPr>
          <a:xfrm rot="5400000">
            <a:off x="5417069" y="2035487"/>
            <a:ext cx="264218" cy="2134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 smtClean="0"/>
              <a:t>Topic </a:t>
            </a:r>
            <a:r>
              <a:rPr lang="fr-FR" sz="1400" dirty="0" err="1" smtClean="0"/>
              <a:t>conductivity</a:t>
            </a:r>
            <a:endParaRPr lang="fr-FR" sz="1400" dirty="0"/>
          </a:p>
        </p:txBody>
      </p:sp>
      <p:sp>
        <p:nvSpPr>
          <p:cNvPr id="118" name="Cylindre 117"/>
          <p:cNvSpPr/>
          <p:nvPr/>
        </p:nvSpPr>
        <p:spPr>
          <a:xfrm rot="5400000">
            <a:off x="5417069" y="2422765"/>
            <a:ext cx="264218" cy="2134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 smtClean="0"/>
              <a:t>Topic </a:t>
            </a:r>
            <a:r>
              <a:rPr lang="fr-FR" sz="1400" dirty="0" err="1" smtClean="0"/>
              <a:t>transmissionVoltage</a:t>
            </a:r>
            <a:endParaRPr lang="fr-FR" sz="1400" dirty="0"/>
          </a:p>
        </p:txBody>
      </p:sp>
      <p:sp>
        <p:nvSpPr>
          <p:cNvPr id="119" name="Cylindre 118"/>
          <p:cNvSpPr/>
          <p:nvPr/>
        </p:nvSpPr>
        <p:spPr>
          <a:xfrm rot="5400000">
            <a:off x="5417069" y="2810043"/>
            <a:ext cx="264218" cy="2134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 smtClean="0"/>
              <a:t>Topic </a:t>
            </a:r>
            <a:r>
              <a:rPr lang="fr-FR" sz="1400" dirty="0" err="1" smtClean="0"/>
              <a:t>sensorVoltage</a:t>
            </a:r>
            <a:endParaRPr lang="fr-FR" sz="1400" dirty="0"/>
          </a:p>
        </p:txBody>
      </p:sp>
      <p:sp>
        <p:nvSpPr>
          <p:cNvPr id="120" name="Cylindre 119"/>
          <p:cNvSpPr/>
          <p:nvPr/>
        </p:nvSpPr>
        <p:spPr>
          <a:xfrm rot="5400000">
            <a:off x="5417069" y="1648209"/>
            <a:ext cx="264218" cy="2134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 smtClean="0"/>
              <a:t>Topic </a:t>
            </a:r>
            <a:r>
              <a:rPr lang="fr-FR" sz="1400" dirty="0" err="1" smtClean="0"/>
              <a:t>temperature</a:t>
            </a:r>
            <a:endParaRPr lang="fr-FR" sz="1400" dirty="0"/>
          </a:p>
        </p:txBody>
      </p:sp>
      <p:sp>
        <p:nvSpPr>
          <p:cNvPr id="121" name="Cylindre 120"/>
          <p:cNvSpPr/>
          <p:nvPr/>
        </p:nvSpPr>
        <p:spPr>
          <a:xfrm rot="5400000">
            <a:off x="5417069" y="3197322"/>
            <a:ext cx="264218" cy="21346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fr-FR" sz="1400" dirty="0" smtClean="0"/>
              <a:t>Topic </a:t>
            </a:r>
            <a:r>
              <a:rPr lang="fr-FR" sz="1400" dirty="0" err="1" smtClean="0"/>
              <a:t>groundWaterLevel</a:t>
            </a:r>
            <a:endParaRPr lang="fr-FR" sz="1400" dirty="0"/>
          </a:p>
        </p:txBody>
      </p:sp>
      <p:sp>
        <p:nvSpPr>
          <p:cNvPr id="122" name="Flèche droite 121"/>
          <p:cNvSpPr/>
          <p:nvPr/>
        </p:nvSpPr>
        <p:spPr>
          <a:xfrm>
            <a:off x="6592627" y="2626689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23" name="Flèche droite 122"/>
          <p:cNvSpPr/>
          <p:nvPr/>
        </p:nvSpPr>
        <p:spPr>
          <a:xfrm>
            <a:off x="6592627" y="2979025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24" name="Flèche droite 123"/>
          <p:cNvSpPr/>
          <p:nvPr/>
        </p:nvSpPr>
        <p:spPr>
          <a:xfrm>
            <a:off x="6592627" y="3760604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25" name="Flèche droite 124"/>
          <p:cNvSpPr/>
          <p:nvPr/>
        </p:nvSpPr>
        <p:spPr>
          <a:xfrm>
            <a:off x="6592627" y="4140251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26" name="Flèche droite 125"/>
          <p:cNvSpPr/>
          <p:nvPr/>
        </p:nvSpPr>
        <p:spPr>
          <a:xfrm>
            <a:off x="6592627" y="3380957"/>
            <a:ext cx="927346" cy="2418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dk1"/>
              </a:solidFill>
            </a:endParaRPr>
          </a:p>
        </p:txBody>
      </p:sp>
      <p:sp>
        <p:nvSpPr>
          <p:cNvPr id="127" name="ZoneTexte 126"/>
          <p:cNvSpPr txBox="1"/>
          <p:nvPr/>
        </p:nvSpPr>
        <p:spPr>
          <a:xfrm>
            <a:off x="6985460" y="1312007"/>
            <a:ext cx="2059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Composant générique</a:t>
            </a:r>
          </a:p>
          <a:p>
            <a:pPr algn="ctr"/>
            <a:r>
              <a:rPr lang="fr-FR" sz="1600" b="1" dirty="0" smtClean="0"/>
              <a:t>Pulsar2FROST</a:t>
            </a:r>
            <a:endParaRPr lang="fr-FR" sz="1600" b="1" dirty="0"/>
          </a:p>
        </p:txBody>
      </p:sp>
      <p:pic>
        <p:nvPicPr>
          <p:cNvPr id="129" name="Picture 10" descr="https://www.iosb.fraunhofer.de/en/projects-and-products/frost-server/jcr:content/contentPar/sectioncomponent/sectionParsys/textwithinlinedimage/imageComponent1/image.img.png/1651078121846/FROST-Serve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809" y="2354303"/>
            <a:ext cx="987046" cy="3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2" name="Picture 10" descr="File:Apache Camel Logo.svg - Wikimedia Commons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80"/>
          <a:stretch/>
        </p:blipFill>
        <p:spPr bwMode="auto">
          <a:xfrm>
            <a:off x="7239573" y="5393420"/>
            <a:ext cx="599518" cy="5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407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61" y="1716834"/>
            <a:ext cx="6398739" cy="36489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20367" y="691047"/>
            <a:ext cx="3031143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VM des applications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Centos</a:t>
            </a:r>
            <a:r>
              <a:rPr lang="fr-FR" sz="1600" dirty="0" smtClean="0"/>
              <a:t> 7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CPU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6 Go RAM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HDD 10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Java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VM Frost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Centos</a:t>
            </a:r>
            <a:r>
              <a:rPr lang="fr-FR" sz="1600" dirty="0"/>
              <a:t> 7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</a:t>
            </a:r>
            <a:r>
              <a:rPr lang="fr-FR" sz="1600" dirty="0"/>
              <a:t>CPU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4 </a:t>
            </a:r>
            <a:r>
              <a:rPr lang="fr-FR" sz="1600" dirty="0"/>
              <a:t>Go RAM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HDD </a:t>
            </a:r>
            <a:r>
              <a:rPr lang="fr-FR" sz="1600" dirty="0"/>
              <a:t>10 </a:t>
            </a:r>
            <a:r>
              <a:rPr lang="fr-FR" sz="1600" dirty="0" smtClean="0"/>
              <a:t>Go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VM BDD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Centos</a:t>
            </a:r>
            <a:r>
              <a:rPr lang="fr-FR" sz="1600" dirty="0" smtClean="0"/>
              <a:t> 7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</a:t>
            </a:r>
            <a:r>
              <a:rPr lang="fr-FR" sz="1600" dirty="0"/>
              <a:t>CPU </a:t>
            </a:r>
            <a:endParaRPr lang="fr-FR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8 </a:t>
            </a:r>
            <a:r>
              <a:rPr lang="fr-FR" sz="1600" dirty="0"/>
              <a:t>Go </a:t>
            </a:r>
            <a:r>
              <a:rPr lang="fr-FR" sz="1600" dirty="0" smtClean="0"/>
              <a:t>RAM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HDD 380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Postgresql</a:t>
            </a:r>
            <a:r>
              <a:rPr lang="fr-FR" sz="1600" dirty="0" smtClean="0"/>
              <a:t> 11.2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Déploiement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 </a:t>
            </a:r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serveur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52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Clients en place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" y="5365823"/>
            <a:ext cx="2616333" cy="1142766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75776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Pas de client spécifique pour l’instant mais consommation déjà effective dans de nombreux clients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Google Shape;6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061" y="1668025"/>
            <a:ext cx="5730079" cy="241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6892" y="1421730"/>
            <a:ext cx="3897050" cy="266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962" y="4214003"/>
            <a:ext cx="5776176" cy="203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9106" y="4660821"/>
            <a:ext cx="6142894" cy="1907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828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2B90102C823B4CABE8D5D944C2B819" ma:contentTypeVersion="14" ma:contentTypeDescription="Crée un document." ma:contentTypeScope="" ma:versionID="55f4514ca90198c58db912dfb62c2a78">
  <xsd:schema xmlns:xsd="http://www.w3.org/2001/XMLSchema" xmlns:xs="http://www.w3.org/2001/XMLSchema" xmlns:p="http://schemas.microsoft.com/office/2006/metadata/properties" xmlns:ns1="http://schemas.microsoft.com/sharepoint/v3" xmlns:ns3="d8b5942a-dc42-408c-92eb-2960c4609132" xmlns:ns4="967bebad-b00c-4462-86d4-21f8fb1f0d05" targetNamespace="http://schemas.microsoft.com/office/2006/metadata/properties" ma:root="true" ma:fieldsID="69cc6901b09cbe03b4b36cc456f35d4a" ns1:_="" ns3:_="" ns4:_="">
    <xsd:import namespace="http://schemas.microsoft.com/sharepoint/v3"/>
    <xsd:import namespace="d8b5942a-dc42-408c-92eb-2960c4609132"/>
    <xsd:import namespace="967bebad-b00c-4462-86d4-21f8fb1f0d0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Propriétés de la stratégie de conformité unifiée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Action d’interface utilisateur de la stratégie de conformité unifié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b5942a-dc42-408c-92eb-2960c4609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7bebad-b00c-4462-86d4-21f8fb1f0d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2478FC-B040-49C0-85FC-BAFD85C7AC75}">
  <ds:schemaRefs>
    <ds:schemaRef ds:uri="967bebad-b00c-4462-86d4-21f8fb1f0d05"/>
    <ds:schemaRef ds:uri="d8b5942a-dc42-408c-92eb-2960c46091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B21AB6-586C-4E49-9779-1C1C2636DDFF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967bebad-b00c-4462-86d4-21f8fb1f0d05"/>
    <ds:schemaRef ds:uri="http://schemas.microsoft.com/office/2006/documentManagement/types"/>
    <ds:schemaRef ds:uri="http://schemas.microsoft.com/office/infopath/2007/PartnerControls"/>
    <ds:schemaRef ds:uri="d8b5942a-dc42-408c-92eb-2960c4609132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</TotalTime>
  <Words>991</Words>
  <Application>Microsoft Office PowerPoint</Application>
  <PresentationFormat>Grand écran</PresentationFormat>
  <Paragraphs>351</Paragraphs>
  <Slides>29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Comic Sans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/>
  <cp:lastModifiedBy>Grellet Sylvain</cp:lastModifiedBy>
  <cp:revision>156</cp:revision>
  <dcterms:created xsi:type="dcterms:W3CDTF">2018-10-03T08:36:16Z</dcterms:created>
  <dcterms:modified xsi:type="dcterms:W3CDTF">2022-09-29T05:55:13Z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0x0101001B2B90102C823B4CABE8D5D944C2B819</vt:lpwstr>
  </property>
</Properties>
</file>